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71"/>
  </p:notesMasterIdLst>
  <p:sldIdLst>
    <p:sldId id="389" r:id="rId2"/>
    <p:sldId id="284" r:id="rId3"/>
    <p:sldId id="419" r:id="rId4"/>
    <p:sldId id="286" r:id="rId5"/>
    <p:sldId id="445" r:id="rId6"/>
    <p:sldId id="447" r:id="rId7"/>
    <p:sldId id="448" r:id="rId8"/>
    <p:sldId id="449" r:id="rId9"/>
    <p:sldId id="450" r:id="rId10"/>
    <p:sldId id="442" r:id="rId11"/>
    <p:sldId id="456" r:id="rId12"/>
    <p:sldId id="451" r:id="rId13"/>
    <p:sldId id="457" r:id="rId14"/>
    <p:sldId id="438" r:id="rId15"/>
    <p:sldId id="455" r:id="rId16"/>
    <p:sldId id="369" r:id="rId17"/>
    <p:sldId id="287" r:id="rId18"/>
    <p:sldId id="370" r:id="rId19"/>
    <p:sldId id="373" r:id="rId20"/>
    <p:sldId id="371" r:id="rId21"/>
    <p:sldId id="285" r:id="rId22"/>
    <p:sldId id="288" r:id="rId23"/>
    <p:sldId id="294" r:id="rId24"/>
    <p:sldId id="415" r:id="rId25"/>
    <p:sldId id="295" r:id="rId26"/>
    <p:sldId id="296" r:id="rId27"/>
    <p:sldId id="297" r:id="rId28"/>
    <p:sldId id="298" r:id="rId29"/>
    <p:sldId id="299" r:id="rId30"/>
    <p:sldId id="439" r:id="rId31"/>
    <p:sldId id="301" r:id="rId32"/>
    <p:sldId id="375" r:id="rId33"/>
    <p:sldId id="376" r:id="rId34"/>
    <p:sldId id="302" r:id="rId35"/>
    <p:sldId id="303" r:id="rId36"/>
    <p:sldId id="377" r:id="rId37"/>
    <p:sldId id="304" r:id="rId38"/>
    <p:sldId id="305" r:id="rId39"/>
    <p:sldId id="378" r:id="rId40"/>
    <p:sldId id="417" r:id="rId41"/>
    <p:sldId id="440" r:id="rId42"/>
    <p:sldId id="379" r:id="rId43"/>
    <p:sldId id="380" r:id="rId44"/>
    <p:sldId id="416" r:id="rId45"/>
    <p:sldId id="381" r:id="rId46"/>
    <p:sldId id="308" r:id="rId47"/>
    <p:sldId id="436" r:id="rId48"/>
    <p:sldId id="384" r:id="rId49"/>
    <p:sldId id="382" r:id="rId50"/>
    <p:sldId id="310" r:id="rId51"/>
    <p:sldId id="311" r:id="rId52"/>
    <p:sldId id="453" r:id="rId53"/>
    <p:sldId id="454" r:id="rId54"/>
    <p:sldId id="314" r:id="rId55"/>
    <p:sldId id="385" r:id="rId56"/>
    <p:sldId id="315" r:id="rId57"/>
    <p:sldId id="316" r:id="rId58"/>
    <p:sldId id="318" r:id="rId59"/>
    <p:sldId id="414" r:id="rId60"/>
    <p:sldId id="387" r:id="rId61"/>
    <p:sldId id="420" r:id="rId62"/>
    <p:sldId id="422" r:id="rId63"/>
    <p:sldId id="443" r:id="rId64"/>
    <p:sldId id="423" r:id="rId65"/>
    <p:sldId id="424" r:id="rId66"/>
    <p:sldId id="435" r:id="rId67"/>
    <p:sldId id="425" r:id="rId68"/>
    <p:sldId id="444" r:id="rId69"/>
    <p:sldId id="413" r:id="rId7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9">
          <p15:clr>
            <a:srgbClr val="A4A3A4"/>
          </p15:clr>
        </p15:guide>
        <p15:guide id="2" pos="4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3FCFF"/>
    <a:srgbClr val="E8FAFF"/>
    <a:srgbClr val="F6FAFF"/>
    <a:srgbClr val="D7F2FF"/>
    <a:srgbClr val="B4CEFB"/>
    <a:srgbClr val="FFFFFF"/>
    <a:srgbClr val="99CCFF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5" autoAdjust="0"/>
    <p:restoredTop sz="90272"/>
  </p:normalViewPr>
  <p:slideViewPr>
    <p:cSldViewPr snapToGrid="0">
      <p:cViewPr varScale="1">
        <p:scale>
          <a:sx n="100" d="100"/>
          <a:sy n="100" d="100"/>
        </p:scale>
        <p:origin x="836" y="48"/>
      </p:cViewPr>
      <p:guideLst>
        <p:guide orient="horz" pos="789"/>
        <p:guide pos="4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A563CDFA-F47C-4998-845B-A9C54A9D900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4241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charset="0"/>
        <a:cs typeface="宋体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宋体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ile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xecution_(computing)" TargetMode="External"/><Relationship Id="rId4" Type="http://schemas.openxmlformats.org/officeDocument/2006/relationships/hyperlink" Target="https://en.wikipedia.org/wiki/Loader_(computing)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A04A5537-5C6F-3D47-B909-EB38E8C5AE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27BF3693-B917-794A-B99A-8D08AEAF3C3F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2F9CCE02-D736-D840-9248-68432F88B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6306B05C-5649-794D-9918-1C97D808A3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2BCC7452-B0C5-8341-8AE2-734651EA9C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91AA184E-6152-CE4E-A23E-5C3DE441FD79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D213519-D39E-4F42-9980-11106D9EF6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EA479812-8711-084E-B1F6-BE825591C9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E5FBF865-98A9-CC43-BDCA-56C237E93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03B0E44E-3D94-5C4E-86B7-F9F4C4F35C28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09EC6552-EDD5-9844-8B03-C593859AB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09C3A82-88B1-DE4E-BD38-82E69EE0E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DC98D886-6941-B549-BE62-28E341865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7339F030-6C43-D346-9943-2DA01CEB6E49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729BE972-9708-C74F-AEC9-64249757DF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658E5C79-FB15-CC42-A86D-1B1D6E3378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ADC35690-F345-D542-9E35-7411812D67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50FFF019-C4F2-1B47-8AB1-E906CD420AA2}" type="slidenum">
              <a:rPr lang="zh-CN" altLang="en-US"/>
              <a:pPr/>
              <a:t>21</a:t>
            </a:fld>
            <a:endParaRPr lang="en-US" altLang="zh-CN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D5046726-5EA1-BD43-B5C8-0BD4BCD384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B8C4E6A5-D396-AE41-B905-65BF3458BE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53347172-797A-5E4E-9F47-550365E4E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34B2800F-6235-E342-9F75-B79ADA445AAE}" type="slidenum">
              <a:rPr lang="zh-CN" altLang="en-US"/>
              <a:pPr/>
              <a:t>22</a:t>
            </a:fld>
            <a:endParaRPr lang="en-US" altLang="zh-CN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BA04FB1-FCB0-DE4A-92FB-F7FB93E22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BD516385-92E7-A240-BB23-328760B0B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F9504AA9-4897-DE4F-B67F-A9AF8F01B4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A72361D2-83C6-3D46-B051-001EB8EC9605}" type="slidenum">
              <a:rPr lang="zh-CN" altLang="en-US"/>
              <a:pPr/>
              <a:t>23</a:t>
            </a:fld>
            <a:endParaRPr lang="en-US" altLang="zh-CN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DD8C3D33-D1B7-584E-908C-9A49D01F0E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2CA2CECC-E1E2-0844-88BB-19E27EA756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77F3B05D-2C5D-1440-A451-02C6516081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72C549FD-5659-DA4D-97C0-19E34FCF9438}" type="slidenum">
              <a:rPr lang="zh-CN" altLang="en-US"/>
              <a:pPr/>
              <a:t>24</a:t>
            </a:fld>
            <a:endParaRPr lang="en-US" altLang="zh-CN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46757B3D-4C9D-2C48-8102-371E99B780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71DD364F-AC5E-C348-B8C6-B00EC46E5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FCDC5C7D-D618-6F47-83A7-1BBE9CFD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D0BDB40F-4CE2-D945-9CA2-6DD79AA6FF77}" type="slidenum">
              <a:rPr lang="zh-CN" altLang="en-US"/>
              <a:pPr/>
              <a:t>25</a:t>
            </a:fld>
            <a:endParaRPr lang="en-US" altLang="zh-CN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F5D1C262-5183-464C-B786-ADAACFC962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68F47B09-F6E7-C441-9C70-5C7D72BC8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F2401A67-53FB-7E41-8FB9-FA94352FE3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C766C403-A886-AB46-BEB4-83EB66828671}" type="slidenum">
              <a:rPr lang="zh-CN" altLang="en-US"/>
              <a:pPr/>
              <a:t>26</a:t>
            </a:fld>
            <a:endParaRPr lang="en-US" altLang="zh-CN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4F90B747-E6E0-784F-B5E3-720E7F16FF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EB09672-E2A1-6C4E-9796-FE78A90114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3ADFC0D7-6FAA-FE41-93CF-FBE12DC37F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2CB30EC9-C8D6-8649-86F6-79069DBDA688}" type="slidenum">
              <a:rPr lang="zh-CN" altLang="en-US"/>
              <a:pPr/>
              <a:t>27</a:t>
            </a:fld>
            <a:endParaRPr lang="en-US" altLang="zh-CN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7102423F-C349-8B4D-AE92-6B219EC51A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0908C056-0AD0-044F-B02A-20E19B93F6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FC554A6-DB8D-3C41-9E7E-97A4262BA2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CC3932B0-BF05-754F-8921-1DF4144CAB8A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3E679724-6A74-9A45-A609-969E901DAB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6F8D39AF-3AD9-B94F-908E-FFBCADD09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C956B89A-4045-294E-8C9C-1CA2661F3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A4CB34ED-A636-3C4E-A0F2-4A7EDF210F5B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532725CE-C1FD-7E44-ACE1-FAE6E1F246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51F58D10-4643-E74A-ADAE-64A9716267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577FDA6F-0A19-054B-923B-B0A6639E2E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9F6D4ACA-B4DD-474A-A573-99E6A7A5FFE4}" type="slidenum">
              <a:rPr lang="zh-CN" altLang="en-US"/>
              <a:pPr/>
              <a:t>29</a:t>
            </a:fld>
            <a:endParaRPr lang="en-US" altLang="zh-CN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1605F520-5258-AA49-B330-759F471049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0432AD9-0ED6-5D41-B2F8-17FAB60895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1A27902E-F70D-A546-B703-F7FA1821E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ACCB1190-295D-2141-B8DD-CF62D9335851}" type="slidenum">
              <a:rPr lang="zh-CN" altLang="en-US"/>
              <a:pPr/>
              <a:t>30</a:t>
            </a:fld>
            <a:endParaRPr lang="en-US" altLang="zh-CN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586C745A-B81B-EA41-9119-2D8B0C9A95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C44897E1-37E8-C248-AF04-32291940F2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E4EF9B95-AAB7-3B48-B444-064C5E6CD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3241221C-427B-834E-B92E-84D3C8BD982C}" type="slidenum">
              <a:rPr lang="zh-CN" altLang="en-US"/>
              <a:pPr/>
              <a:t>31</a:t>
            </a:fld>
            <a:endParaRPr lang="en-US" altLang="zh-CN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E1D7B65D-C56B-9D41-8DF3-6F0BE7131E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B15C3EEF-AAA4-6644-B322-78BED1661B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8C3C5815-A9A9-1A49-8BF2-DE94708F78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0B2EB3CE-7924-F742-927F-4BAE2AAD8C47}" type="slidenum">
              <a:rPr lang="zh-CN" altLang="en-US"/>
              <a:pPr/>
              <a:t>32</a:t>
            </a:fld>
            <a:endParaRPr lang="en-US" altLang="zh-CN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C6082A00-3AF0-C845-9EB7-EB4ADED9B4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7447B4C6-9F7B-AD49-8986-56BF3354C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5AE49A0F-E7BC-FD4D-90FC-1EBBB860CF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5AAC0D76-E2E7-D14C-A066-7222A6F6BF17}" type="slidenum">
              <a:rPr lang="zh-CN" altLang="en-US"/>
              <a:pPr/>
              <a:t>33</a:t>
            </a:fld>
            <a:endParaRPr lang="en-US" altLang="zh-CN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3D839C3C-CEE4-304D-883D-696AC08C20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3F99A770-26E5-4D41-AFA3-165789ED9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FC549214-2EBD-B048-A358-7549B2AC17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EA3B1EDD-C23F-7B47-BF17-E622DEC93555}" type="slidenum">
              <a:rPr lang="zh-CN" altLang="en-US"/>
              <a:pPr/>
              <a:t>34</a:t>
            </a:fld>
            <a:endParaRPr lang="en-US" altLang="zh-CN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872D373E-9D91-9446-B201-423B873A9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C0DB4881-F4BC-A845-BF8C-0C37C38E3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993DCEFF-2412-884D-B2E1-AEE0119966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4E5EC968-B7F1-6A45-95DF-A7134F84206A}" type="slidenum">
              <a:rPr lang="zh-CN" altLang="en-US"/>
              <a:pPr/>
              <a:t>35</a:t>
            </a:fld>
            <a:endParaRPr lang="en-US" altLang="zh-CN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0137CC6B-F33C-574E-938D-5AB0C6C8EE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C598C79F-D46B-CC42-B1DC-4B4C988B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A718FA8A-B6C4-0C45-B423-460C696B81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48367AED-9F02-3D45-AC49-1E2971F3DCCD}" type="slidenum">
              <a:rPr lang="zh-CN" altLang="en-US"/>
              <a:pPr/>
              <a:t>36</a:t>
            </a:fld>
            <a:endParaRPr lang="en-US" altLang="zh-CN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36B20CC0-1B09-A24C-A16B-2E543DD9D4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4EA5DAF0-0E29-224A-97FB-D83454208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A4286D30-6988-6646-B17E-C6FD85B4E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5C9EA76F-70BB-A84E-8B01-4621B472AC20}" type="slidenum">
              <a:rPr lang="zh-CN" altLang="en-US"/>
              <a:pPr/>
              <a:t>37</a:t>
            </a:fld>
            <a:endParaRPr lang="en-US" altLang="zh-CN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BDC80ABC-3527-3948-8D21-C03F950F61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AAEAA76B-ADAF-2741-A6D9-F04B481CAC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B510AD2A-B7E7-5A4E-99E6-AD7ABCEF97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DFC26417-FCB3-034E-92B6-B667C9593525}" type="slidenum">
              <a:rPr lang="zh-CN" altLang="en-US"/>
              <a:pPr/>
              <a:t>3</a:t>
            </a:fld>
            <a:endParaRPr lang="en-US" altLang="zh-CN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5F4D1F8-8842-3540-920F-ED409CC96C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DF5169DE-9486-CF41-AD02-2AFC1BA50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C7F97117-2AD6-7745-B421-63A12F0BAF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5658B26D-605B-5840-9785-FA8490427CAC}" type="slidenum">
              <a:rPr lang="zh-CN" altLang="en-US"/>
              <a:pPr/>
              <a:t>38</a:t>
            </a:fld>
            <a:endParaRPr lang="en-US" altLang="zh-CN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B69816D0-B46B-1543-8262-BAF7A91719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4C44B740-A17D-794B-956E-9D0B27334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5E762DB-309A-4A4D-891B-553AFD840C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E1348BA8-DA50-A14C-BC45-EDAE962FDC52}" type="slidenum">
              <a:rPr lang="zh-CN" altLang="en-US"/>
              <a:pPr/>
              <a:t>39</a:t>
            </a:fld>
            <a:endParaRPr lang="en-US" altLang="zh-CN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2E4BE10C-2AC2-1544-87E5-B11A19DB4B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AEA13EB0-F194-2040-9F23-F25C41578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71C11296-4E78-F542-9B5C-C4F5D7CB34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26ACF1FB-54A4-264E-9DAB-1D028EB73766}" type="slidenum">
              <a:rPr lang="zh-CN" altLang="en-US"/>
              <a:pPr/>
              <a:t>40</a:t>
            </a:fld>
            <a:endParaRPr lang="en-US" altLang="zh-CN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66C70FD0-ABAA-DE40-AC7A-86DBC1E6F8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E0510A8-C629-CB41-86E9-09AC656C1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D7A01F8-2F61-CD47-9BBD-3F8DEFF80D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90EB5EDD-345B-3A4A-A852-D1E9E03546DF}" type="slidenum">
              <a:rPr lang="zh-CN" altLang="en-US"/>
              <a:pPr/>
              <a:t>41</a:t>
            </a:fld>
            <a:endParaRPr lang="en-US" altLang="zh-CN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22C3DA88-A56C-2947-847C-76A9472AF2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96906A03-BA5A-734C-8CD0-5CA6E7E94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4EB3B87B-60D6-9840-AA58-80E93A0847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172DD449-9DDA-A140-A10E-822205FCC7CE}" type="slidenum">
              <a:rPr lang="zh-CN" altLang="en-US"/>
              <a:pPr/>
              <a:t>42</a:t>
            </a:fld>
            <a:endParaRPr lang="en-US" altLang="zh-CN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C49C6A59-EF1D-5244-B80B-9A8862B77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53335AF0-92E5-5E4A-8D73-5314B4F44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B033FA9B-6EC6-0049-B2DB-92176A6ADE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0835423E-0148-BC4B-B814-2625668036F4}" type="slidenum">
              <a:rPr lang="zh-CN" altLang="en-US"/>
              <a:pPr/>
              <a:t>43</a:t>
            </a:fld>
            <a:endParaRPr lang="en-US" altLang="zh-CN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A5A5D536-C2F7-B441-8EA0-779F1349CE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F4AA5D16-2E6B-AC40-8438-24542353FB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2474A661-B29B-4047-A90F-14595563DA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70A45762-30EC-7948-A163-4A5D00FDE01E}" type="slidenum">
              <a:rPr lang="zh-CN" altLang="en-US"/>
              <a:pPr/>
              <a:t>44</a:t>
            </a:fld>
            <a:endParaRPr lang="en-US" altLang="zh-CN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58DCDEF7-21CE-324F-BBF6-5E77DC1C5C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D33772F-8A87-8F48-A73A-35D2F8A9F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A402BD42-5C23-A44E-AD90-31E7396BFE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BD0C9665-43E6-A041-99F3-F77CD9D31009}" type="slidenum">
              <a:rPr lang="zh-CN" altLang="en-US"/>
              <a:pPr/>
              <a:t>45</a:t>
            </a:fld>
            <a:endParaRPr lang="en-US" altLang="zh-CN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F53CAFFA-4254-BF4D-B5B7-4194F731C2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55F07DD9-C401-C24F-8D83-D90BB4F00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49CA0B97-24A2-CE4D-9707-B914E32FA9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038CAF9F-028A-E046-9171-5D49B59CCA71}" type="slidenum">
              <a:rPr lang="zh-CN" altLang="en-US"/>
              <a:pPr/>
              <a:t>46</a:t>
            </a:fld>
            <a:endParaRPr lang="en-US" altLang="zh-CN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BD14EB18-0B25-8746-9542-A7EBB07E11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BC1B03AA-4FC4-F146-92F4-9BC1F1F1FD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F0C41B76-6BED-9B4B-964D-F1183E41D7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46A9135C-ECEE-3744-A21D-196F704F5E77}" type="slidenum">
              <a:rPr lang="zh-CN" altLang="en-US"/>
              <a:pPr/>
              <a:t>47</a:t>
            </a:fld>
            <a:endParaRPr lang="en-US" altLang="zh-CN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9E1146C0-F05F-B447-B574-3E3BFB3779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933B04E8-3717-AF47-941F-1A045159F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3709A775-0402-3748-A38D-B2D6F14A84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B04D4F46-8530-CA43-B2A5-ABB9CB7BE36C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4383F946-342C-F94D-B6F3-0B02D1A5F0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D1286F5D-5159-954D-8866-A672B0D33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64DE5CDF-CDD2-F54E-BADE-58A4A62680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3F62E693-9387-B94D-8B84-0886A7FB8E8B}" type="slidenum">
              <a:rPr lang="zh-CN" altLang="en-US"/>
              <a:pPr/>
              <a:t>48</a:t>
            </a:fld>
            <a:endParaRPr lang="en-US" altLang="zh-CN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0225835E-FB4C-0640-BD6F-9CA151AAE8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4C9562F-5085-7F42-862B-AE3B602E72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4E0FCB71-489D-3345-B2CA-A66E46D070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7DDBAF16-3E7B-D944-9ECF-48CDE1FA70B4}" type="slidenum">
              <a:rPr lang="zh-CN" altLang="en-US"/>
              <a:pPr/>
              <a:t>49</a:t>
            </a:fld>
            <a:endParaRPr lang="en-US" altLang="zh-CN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CED46068-FB47-CA45-969D-0811D5ACF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53C3AF8B-878B-4349-8CC7-B49F75CE0A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7D141D5A-68AC-1E41-8230-38C39FE210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BD6BC63E-6691-4442-AB6A-C442B6EC6BAA}" type="slidenum">
              <a:rPr lang="zh-CN" altLang="en-US"/>
              <a:pPr/>
              <a:t>50</a:t>
            </a:fld>
            <a:endParaRPr lang="en-US" altLang="zh-CN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81C911EC-E352-424C-9194-A402F01B62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1861C9EB-64C6-8F41-BBDB-F8F07C8F1B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2CAB3157-8D8B-6E43-B555-8E48F2DA2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9D7E5205-E54E-D349-B99F-16F34F88D283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7ED55D02-E148-ED4A-9410-5F24BA8DBF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5317D098-3C63-4140-A88B-4D9C1D11B1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34AC7D24-C608-0640-9533-A404F21E1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9F85D156-F31B-084B-8350-A5A931050817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218E042E-EE89-BA42-893A-5A31AACBE5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23E67066-2D64-D64E-91CA-DAB2E5C24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2B3E3081-DE4D-E047-AE0C-A8CB3881BD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A73714DD-EC81-1F40-B8DD-7EFA9C49808B}" type="slidenum">
              <a:rPr lang="zh-CN" altLang="en-US"/>
              <a:pPr/>
              <a:t>53</a:t>
            </a:fld>
            <a:endParaRPr lang="en-US" altLang="zh-CN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AAD1DCE8-19A8-3B4D-862E-16BC3D1583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796C31F7-B539-2348-B85E-428A215076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4C7FAD0D-E3CE-9047-851C-B6613F9C11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867947DE-B63C-D141-90AA-FF00727D165B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9F7C03C5-5F8C-7644-BFA0-7E545E0518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83F0FD25-5A8A-7442-8842-35B6A320D1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D8241D53-17DA-DB4A-A75E-89AE16FAE4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BFDEA602-405B-D940-A568-923AF97A1151}" type="slidenum">
              <a:rPr lang="zh-CN" altLang="en-US"/>
              <a:pPr/>
              <a:t>55</a:t>
            </a:fld>
            <a:endParaRPr lang="en-US" altLang="zh-CN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D84E97A-F8B8-264C-840A-9D68C0AB0D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0F3054E-A81B-A54E-8A7A-3244C31092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3DDB1FEC-F789-7E48-9520-5188D2D021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9253BB6F-D312-FE47-B5BD-E533DDB3D149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B241BD6A-F7F9-1A4B-8A1C-2039CC19E3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81705042-215E-124F-9BD7-77BDA69966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898E0AFB-7A2C-5144-BA48-3438BD4B24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B79C120D-C200-DA48-9416-E6BEF645E42E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91038079-D6B7-CC46-8331-58F75D6C00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04AA45B9-B959-C343-B35C-1CC20EC988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24BC70A8-8509-1044-BA64-326DD9D6F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0C099F29-DF3E-D94D-BA3A-17F641DF5EDD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7759BFB2-7CA6-C545-9385-EB2C2954CF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7750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5032A3F8-5F19-A44C-A56F-6F1A644728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9300"/>
            <a:ext cx="536575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7EBBCF85-04F5-3146-8525-55B5207535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45F62934-8C24-BF40-BF7C-138C66F3C1D7}" type="slidenum">
              <a:rPr lang="zh-CN" altLang="en-US"/>
              <a:pPr/>
              <a:t>58</a:t>
            </a:fld>
            <a:endParaRPr lang="en-US" altLang="zh-CN"/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8CAA061E-4187-F148-A15D-D91E6A2212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134591AD-A479-C84A-B892-40E2BCF80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8C2CA904-FF71-4C42-B5B9-674501B208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92D2D210-4831-3543-ADBD-D42AA3DB2705}" type="slidenum">
              <a:rPr lang="zh-CN" altLang="en-US"/>
              <a:pPr/>
              <a:t>59</a:t>
            </a:fld>
            <a:endParaRPr lang="en-US" altLang="zh-CN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5E39D427-A8FE-8F4F-9666-7716914A68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25C13630-027E-C443-BF7C-E0E8578DC7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DC02FC3A-21B5-D345-A24C-73ED7818F6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84F67598-3688-4A47-8852-1DDC4A8CECCF}" type="slidenum">
              <a:rPr lang="zh-CN" altLang="en-US"/>
              <a:pPr/>
              <a:t>60</a:t>
            </a:fld>
            <a:endParaRPr lang="en-US" altLang="zh-CN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4087AB02-FB6A-F44C-97DF-361733F77D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CB9497F9-0125-1C47-BA88-465E4138E3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B7B94DFF-B271-A042-BD4F-EC85968B54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0749142D-CC61-114D-B0F3-C2A34EBB810B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F4314D0B-96D2-8B46-8857-3EAA255B2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E6791A6D-97F6-0B42-A8CE-42374D7BD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0F81A74C-0FDC-8A42-A521-3C92996120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915F0DC7-F522-2642-A717-18C46179A346}" type="slidenum">
              <a:rPr lang="zh-CN" altLang="en-US"/>
              <a:pPr/>
              <a:t>62</a:t>
            </a:fld>
            <a:endParaRPr lang="en-US" altLang="zh-CN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AAA80697-A1A7-9B47-BECE-308EBD1B5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D0AF90C1-C4EF-1E42-A37C-05874C3815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B1BCA27D-D881-B147-90FC-5C82BBF230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2D2DCB9D-6E2D-6C41-AC82-7F69D960BD51}" type="slidenum">
              <a:rPr lang="zh-CN" altLang="en-US"/>
              <a:pPr/>
              <a:t>64</a:t>
            </a:fld>
            <a:endParaRPr lang="en-US" altLang="zh-CN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D02E669B-1F0C-494A-AEF5-79479FD0F1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D56EE3DA-B8EF-9641-A719-9EFB33C08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97FA39A-7D6F-FC4E-9186-B2979B13B8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328994D7-1B99-624B-8702-767779DFACA0}" type="slidenum">
              <a:rPr lang="zh-CN" altLang="en-US"/>
              <a:pPr/>
              <a:t>65</a:t>
            </a:fld>
            <a:endParaRPr lang="en-US" altLang="zh-CN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4FC0F2C1-E6AE-BA4B-BD89-3DE72195C8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4E90CF2C-E122-0946-912F-72F2EE1CE3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CR3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register,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contains the physical address of the base of the paging-structure hierarchy and two flags (PCD and PWT).</a:t>
            </a:r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7CD24AB9-0305-014D-BEAC-1C36CD96EA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A5440007-EBF4-9B45-B4D6-CFBC06168EB2}" type="slidenum">
              <a:rPr lang="zh-CN" altLang="en-US"/>
              <a:pPr/>
              <a:t>66</a:t>
            </a:fld>
            <a:endParaRPr lang="en-US" altLang="zh-CN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6D6DF8AE-E775-1845-8672-B65B73D781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A394D253-AF25-CA43-B67E-7691B91CD7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93805B-3437-0948-8160-A296942A8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1C26D419-3712-F24C-9CA1-CECF3F0D2B5F}" type="slidenum">
              <a:rPr lang="zh-CN" altLang="en-US"/>
              <a:pPr/>
              <a:t>67</a:t>
            </a:fld>
            <a:endParaRPr lang="en-US" altLang="zh-CN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53862F16-A750-AC46-82A9-C3223BD6B5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38E631DE-830A-5A4D-8F6F-B83FE71069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AE6530EF-EDEE-B14E-8BA6-97DFA776A8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2CFE16BC-CBFC-F344-AECF-1674508F3521}" type="slidenum">
              <a:rPr lang="zh-CN" altLang="en-US"/>
              <a:pPr/>
              <a:t>69</a:t>
            </a:fld>
            <a:endParaRPr lang="en-US" altLang="zh-CN"/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418E2E29-7851-604E-A7C3-5EAADF3124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B712B158-81B1-8A4C-BC02-32FF6DD76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AB517A0E-8FDE-7F4B-83B5-EEFCD557E0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CDC21144-EE54-C949-9841-AE75CF51B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STT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MRAM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自旋传递扭矩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RAM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56" name="灯片编号占位符 3">
            <a:extLst>
              <a:ext uri="{FF2B5EF4-FFF2-40B4-BE49-F238E27FC236}">
                <a16:creationId xmlns:a16="http://schemas.microsoft.com/office/drawing/2014/main" id="{FD015934-55F7-554D-B046-21F59BA497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403CD797-6B38-8142-998B-0421A1EAF324}" type="slidenum">
              <a:rPr lang="zh-CN" altLang="en-US"/>
              <a:pPr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D108CA9B-3E16-734A-81C5-CE2054498D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6E940D3F-B95D-4949-A83F-A8D088CE6DBA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E0A3648-1472-8643-8DAD-A8209625AE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3C34C69B-5868-D14F-B78B-A2416C4A74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859816A2-D4C8-BD47-8BB5-3947D0357F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DBF3B35B-FBAF-CF4A-A3E8-8768C9E334BC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8CDE14A6-421D-854D-9515-E6707CB912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F8104FA3-3780-CC4F-B2B1-0B4F22F763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Compile time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 is when your code is being processed by a </a:t>
            </a:r>
            <a:r>
              <a:rPr lang="en-US" altLang="zh-CN" u="sng"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compiler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. In this context, it's talking about a compiler that is transforming your code into an executable binary.</a:t>
            </a:r>
          </a:p>
          <a:p>
            <a:r>
              <a:rPr lang="en-US" altLang="zh-CN" b="1" u="sng">
                <a:latin typeface="Times New Roman" panose="02020603050405020304" pitchFamily="18" charset="0"/>
                <a:ea typeface="宋体" panose="02010600030101010101" pitchFamily="2" charset="-122"/>
                <a:hlinkClick r:id="rId4"/>
              </a:rPr>
              <a:t>Load time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 is when the Operating System is reading an executable from long term storage (typically a hard drive) and </a:t>
            </a: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rPr>
              <a:t>loading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 it into short term memory (RAM) from which it can be executed. Generally the hard drive is too slow to feed the CPU, so fast memory is used to store instructions/programs that the CPU is getting ready to execute. This is also when the initial memory allocation is reserved and initialized for use by the program.</a:t>
            </a:r>
          </a:p>
          <a:p>
            <a:r>
              <a:rPr lang="en-US" altLang="zh-CN" b="1" u="sng">
                <a:latin typeface="Times New Roman" panose="02020603050405020304" pitchFamily="18" charset="0"/>
                <a:ea typeface="宋体" panose="02010600030101010101" pitchFamily="2" charset="-122"/>
                <a:hlinkClick r:id="rId5"/>
              </a:rPr>
              <a:t>Execution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 time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 is when a program is executing or running. The instructions are in memory and are being processed by the CPU. Additional memory may be allocated and/or deallocated at this time.</a:t>
            </a:r>
          </a:p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/>
            </a:r>
            <a:b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</a:br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5B0B513-C681-364E-BB6A-037F117C2E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fld id="{F7F676A4-6D67-8D49-A74C-3A9C7C1B0FFB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4FCACABE-1077-A149-B538-38644AD11A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ED4281F7-0F12-B340-8E2D-B58112D773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Load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time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binding: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Final binding is delayed until load time. </a:t>
            </a:r>
          </a:p>
          <a:p>
            <a:endParaRPr kumimoji="0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0"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857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2624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3700" y="228600"/>
            <a:ext cx="2019300" cy="5537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905500" cy="5537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558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/>
            </a:lvl1pPr>
            <a:lvl2pPr marL="742950" indent="-285750"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07958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9024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282700"/>
            <a:ext cx="3598862" cy="44831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800"/>
            </a:lvl1pPr>
            <a:lvl2pPr marL="742950" indent="-285750">
              <a:buFont typeface="Wingdings" panose="05000000000000000000" pitchFamily="2" charset="2"/>
              <a:buChar char="n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8350" y="1282700"/>
            <a:ext cx="3600450" cy="44831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800"/>
            </a:lvl1pPr>
            <a:lvl2pPr marL="742950" indent="-285750">
              <a:buFont typeface="Wingdings" panose="05000000000000000000" pitchFamily="2" charset="2"/>
              <a:buChar char="n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528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4908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4993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373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090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2801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282700"/>
            <a:ext cx="7351712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l"/>
            </a:pPr>
            <a:r>
              <a:rPr lang="en-US" altLang="zh-CN" dirty="0"/>
              <a:t>Click to edit Master text styles</a:t>
            </a:r>
          </a:p>
          <a:p>
            <a:pPr marL="742950" lvl="1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4265671" y="6613525"/>
            <a:ext cx="44755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en-US" altLang="zh-CN" sz="1000" b="1" dirty="0">
                <a:solidFill>
                  <a:srgbClr val="993300"/>
                </a:solidFill>
              </a:rPr>
              <a:t>8.</a:t>
            </a:r>
            <a:fld id="{08F5AFFF-5BB8-4371-9B01-E7687D906F2D}" type="slidenum">
              <a:rPr kumimoji="0" lang="en-US" altLang="zh-CN" sz="1000" b="1" smtClean="0">
                <a:solidFill>
                  <a:srgbClr val="993300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kumimoji="0" lang="en-US" altLang="zh-CN" sz="1000" b="1" dirty="0">
              <a:solidFill>
                <a:srgbClr val="993300"/>
              </a:solidFill>
            </a:endParaRP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80772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Freeform 5"/>
          <p:cNvSpPr>
            <a:spLocks/>
          </p:cNvSpPr>
          <p:nvPr/>
        </p:nvSpPr>
        <p:spPr bwMode="auto">
          <a:xfrm rot="8361210" flipV="1">
            <a:off x="1609725" y="4962525"/>
            <a:ext cx="9525" cy="1588"/>
          </a:xfrm>
          <a:custGeom>
            <a:avLst/>
            <a:gdLst>
              <a:gd name="T0" fmla="*/ 4536281 w 20"/>
              <a:gd name="T1" fmla="*/ 630436 h 4"/>
              <a:gd name="T2" fmla="*/ 0 w 20"/>
              <a:gd name="T3" fmla="*/ 0 h 4"/>
              <a:gd name="T4" fmla="*/ 3629025 w 20"/>
              <a:gd name="T5" fmla="*/ 0 h 4"/>
              <a:gd name="T6" fmla="*/ 4536281 w 20"/>
              <a:gd name="T7" fmla="*/ 630436 h 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" h="4">
                <a:moveTo>
                  <a:pt x="20" y="4"/>
                </a:moveTo>
                <a:lnTo>
                  <a:pt x="0" y="0"/>
                </a:lnTo>
                <a:lnTo>
                  <a:pt x="16" y="0"/>
                </a:lnTo>
                <a:lnTo>
                  <a:pt x="20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 rot="10665470" flipV="1">
            <a:off x="1189038" y="4205288"/>
            <a:ext cx="4762" cy="1587"/>
          </a:xfrm>
          <a:custGeom>
            <a:avLst/>
            <a:gdLst>
              <a:gd name="T0" fmla="*/ 1889720 w 12"/>
              <a:gd name="T1" fmla="*/ 629642 h 4"/>
              <a:gd name="T2" fmla="*/ 0 w 12"/>
              <a:gd name="T3" fmla="*/ 0 h 4"/>
              <a:gd name="T4" fmla="*/ 1889720 w 12"/>
              <a:gd name="T5" fmla="*/ 0 h 4"/>
              <a:gd name="T6" fmla="*/ 1889720 w 12"/>
              <a:gd name="T7" fmla="*/ 629642 h 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4">
                <a:moveTo>
                  <a:pt x="12" y="4"/>
                </a:moveTo>
                <a:lnTo>
                  <a:pt x="0" y="0"/>
                </a:lnTo>
                <a:lnTo>
                  <a:pt x="12" y="0"/>
                </a:lnTo>
                <a:lnTo>
                  <a:pt x="12" y="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5164138" y="4206875"/>
            <a:ext cx="7937" cy="9525"/>
          </a:xfrm>
          <a:custGeom>
            <a:avLst/>
            <a:gdLst>
              <a:gd name="T0" fmla="*/ 3062359 w 12"/>
              <a:gd name="T1" fmla="*/ 7560469 h 12"/>
              <a:gd name="T2" fmla="*/ 0 w 12"/>
              <a:gd name="T3" fmla="*/ 6300788 h 12"/>
              <a:gd name="T4" fmla="*/ 5249664 w 12"/>
              <a:gd name="T5" fmla="*/ 0 h 12"/>
              <a:gd name="T6" fmla="*/ 3062359 w 12"/>
              <a:gd name="T7" fmla="*/ 7560469 h 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12">
                <a:moveTo>
                  <a:pt x="7" y="12"/>
                </a:moveTo>
                <a:lnTo>
                  <a:pt x="0" y="10"/>
                </a:lnTo>
                <a:lnTo>
                  <a:pt x="12" y="0"/>
                </a:lnTo>
                <a:lnTo>
                  <a:pt x="7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6489700" y="6586379"/>
            <a:ext cx="26543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r>
              <a:rPr kumimoji="0" lang="en-US" altLang="zh-CN" sz="1000" b="1" dirty="0">
                <a:solidFill>
                  <a:srgbClr val="993300"/>
                </a:solidFill>
              </a:rPr>
              <a:t>@ZJU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0" y="6613525"/>
            <a:ext cx="134844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zh-CN" sz="1000" b="1" dirty="0">
                <a:solidFill>
                  <a:srgbClr val="993300"/>
                </a:solidFill>
              </a:rPr>
              <a:t>Operating Systems</a:t>
            </a:r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-1658938" y="1109663"/>
            <a:ext cx="4763" cy="1587"/>
          </a:xfrm>
          <a:custGeom>
            <a:avLst/>
            <a:gdLst>
              <a:gd name="T0" fmla="*/ 1745090 w 13"/>
              <a:gd name="T1" fmla="*/ 0 h 1587"/>
              <a:gd name="T2" fmla="*/ 0 w 13"/>
              <a:gd name="T3" fmla="*/ 0 h 1587"/>
              <a:gd name="T4" fmla="*/ 939777 w 13"/>
              <a:gd name="T5" fmla="*/ 0 h 1587"/>
              <a:gd name="T6" fmla="*/ 1745090 w 13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" h="1587">
                <a:moveTo>
                  <a:pt x="13" y="0"/>
                </a:moveTo>
                <a:lnTo>
                  <a:pt x="0" y="0"/>
                </a:lnTo>
                <a:lnTo>
                  <a:pt x="7" y="0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" name="Freeform 11"/>
          <p:cNvSpPr>
            <a:spLocks/>
          </p:cNvSpPr>
          <p:nvPr/>
        </p:nvSpPr>
        <p:spPr bwMode="auto">
          <a:xfrm>
            <a:off x="-898525" y="1169988"/>
            <a:ext cx="3175" cy="1587"/>
          </a:xfrm>
          <a:custGeom>
            <a:avLst/>
            <a:gdLst>
              <a:gd name="T0" fmla="*/ 0 w 10"/>
              <a:gd name="T1" fmla="*/ 0 h 1587"/>
              <a:gd name="T2" fmla="*/ 1008063 w 10"/>
              <a:gd name="T3" fmla="*/ 0 h 1587"/>
              <a:gd name="T4" fmla="*/ 604838 w 10"/>
              <a:gd name="T5" fmla="*/ 0 h 1587"/>
              <a:gd name="T6" fmla="*/ 0 w 10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" h="1587">
                <a:moveTo>
                  <a:pt x="0" y="0"/>
                </a:moveTo>
                <a:lnTo>
                  <a:pt x="10" y="0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-1479550" y="423863"/>
            <a:ext cx="1587" cy="1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kumimoji="0" lang="zh-CN" altLang="en-US" sz="1800"/>
          </a:p>
        </p:txBody>
      </p:sp>
      <p:sp>
        <p:nvSpPr>
          <p:cNvPr id="1037" name="Freeform 13"/>
          <p:cNvSpPr>
            <a:spLocks/>
          </p:cNvSpPr>
          <p:nvPr/>
        </p:nvSpPr>
        <p:spPr bwMode="auto">
          <a:xfrm>
            <a:off x="-1466850" y="889000"/>
            <a:ext cx="6350" cy="1588"/>
          </a:xfrm>
          <a:custGeom>
            <a:avLst/>
            <a:gdLst>
              <a:gd name="T0" fmla="*/ 0 w 18"/>
              <a:gd name="T1" fmla="*/ 360249 h 7"/>
              <a:gd name="T2" fmla="*/ 1493308 w 18"/>
              <a:gd name="T3" fmla="*/ 0 h 7"/>
              <a:gd name="T4" fmla="*/ 2240139 w 18"/>
              <a:gd name="T5" fmla="*/ 0 h 7"/>
              <a:gd name="T6" fmla="*/ 0 w 18"/>
              <a:gd name="T7" fmla="*/ 360249 h 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" h="7">
                <a:moveTo>
                  <a:pt x="0" y="7"/>
                </a:moveTo>
                <a:lnTo>
                  <a:pt x="12" y="0"/>
                </a:lnTo>
                <a:lnTo>
                  <a:pt x="18" y="0"/>
                </a:ln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8" name="Freeform 14"/>
          <p:cNvSpPr>
            <a:spLocks/>
          </p:cNvSpPr>
          <p:nvPr/>
        </p:nvSpPr>
        <p:spPr bwMode="auto">
          <a:xfrm>
            <a:off x="-1639888" y="1144588"/>
            <a:ext cx="1588" cy="6350"/>
          </a:xfrm>
          <a:custGeom>
            <a:avLst/>
            <a:gdLst>
              <a:gd name="T0" fmla="*/ 0 w 6"/>
              <a:gd name="T1" fmla="*/ 2520156 h 16"/>
              <a:gd name="T2" fmla="*/ 420291 w 6"/>
              <a:gd name="T3" fmla="*/ 0 h 16"/>
              <a:gd name="T4" fmla="*/ 210145 w 6"/>
              <a:gd name="T5" fmla="*/ 2047478 h 16"/>
              <a:gd name="T6" fmla="*/ 0 w 6"/>
              <a:gd name="T7" fmla="*/ 2520156 h 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" h="16">
                <a:moveTo>
                  <a:pt x="0" y="16"/>
                </a:moveTo>
                <a:lnTo>
                  <a:pt x="6" y="0"/>
                </a:lnTo>
                <a:lnTo>
                  <a:pt x="3" y="13"/>
                </a:lnTo>
                <a:lnTo>
                  <a:pt x="0" y="1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9" name="Freeform 15"/>
          <p:cNvSpPr>
            <a:spLocks/>
          </p:cNvSpPr>
          <p:nvPr/>
        </p:nvSpPr>
        <p:spPr bwMode="auto">
          <a:xfrm>
            <a:off x="-1247775" y="1146175"/>
            <a:ext cx="4762" cy="7938"/>
          </a:xfrm>
          <a:custGeom>
            <a:avLst/>
            <a:gdLst>
              <a:gd name="T0" fmla="*/ 1499164 w 11"/>
              <a:gd name="T1" fmla="*/ 3150592 h 20"/>
              <a:gd name="T2" fmla="*/ 0 w 11"/>
              <a:gd name="T3" fmla="*/ 0 h 20"/>
              <a:gd name="T4" fmla="*/ 2061513 w 11"/>
              <a:gd name="T5" fmla="*/ 2520315 h 20"/>
              <a:gd name="T6" fmla="*/ 1499164 w 11"/>
              <a:gd name="T7" fmla="*/ 3150592 h 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" h="20">
                <a:moveTo>
                  <a:pt x="8" y="20"/>
                </a:moveTo>
                <a:lnTo>
                  <a:pt x="0" y="0"/>
                </a:lnTo>
                <a:lnTo>
                  <a:pt x="11" y="16"/>
                </a:lnTo>
                <a:lnTo>
                  <a:pt x="8" y="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0" name="Freeform 16"/>
          <p:cNvSpPr>
            <a:spLocks/>
          </p:cNvSpPr>
          <p:nvPr/>
        </p:nvSpPr>
        <p:spPr bwMode="auto">
          <a:xfrm>
            <a:off x="-1101725" y="1228725"/>
            <a:ext cx="1587" cy="6350"/>
          </a:xfrm>
          <a:custGeom>
            <a:avLst/>
            <a:gdLst>
              <a:gd name="T0" fmla="*/ 0 w 7"/>
              <a:gd name="T1" fmla="*/ 2880179 h 14"/>
              <a:gd name="T2" fmla="*/ 359796 w 7"/>
              <a:gd name="T3" fmla="*/ 0 h 14"/>
              <a:gd name="T4" fmla="*/ 359796 w 7"/>
              <a:gd name="T5" fmla="*/ 1440089 h 14"/>
              <a:gd name="T6" fmla="*/ 0 w 7"/>
              <a:gd name="T7" fmla="*/ 2880179 h 1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" h="14">
                <a:moveTo>
                  <a:pt x="0" y="14"/>
                </a:moveTo>
                <a:lnTo>
                  <a:pt x="7" y="0"/>
                </a:lnTo>
                <a:lnTo>
                  <a:pt x="7" y="7"/>
                </a:lnTo>
                <a:lnTo>
                  <a:pt x="0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auto">
          <a:xfrm>
            <a:off x="-1303338" y="1270000"/>
            <a:ext cx="12700" cy="1588"/>
          </a:xfrm>
          <a:custGeom>
            <a:avLst/>
            <a:gdLst>
              <a:gd name="T0" fmla="*/ 0 w 30"/>
              <a:gd name="T1" fmla="*/ 840581 h 3"/>
              <a:gd name="T2" fmla="*/ 2688167 w 30"/>
              <a:gd name="T3" fmla="*/ 0 h 3"/>
              <a:gd name="T4" fmla="*/ 5376333 w 30"/>
              <a:gd name="T5" fmla="*/ 0 h 3"/>
              <a:gd name="T6" fmla="*/ 0 w 30"/>
              <a:gd name="T7" fmla="*/ 840581 h 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" h="3">
                <a:moveTo>
                  <a:pt x="0" y="3"/>
                </a:moveTo>
                <a:lnTo>
                  <a:pt x="15" y="0"/>
                </a:lnTo>
                <a:lnTo>
                  <a:pt x="30" y="0"/>
                </a:lnTo>
                <a:lnTo>
                  <a:pt x="0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2" name="Freeform 18"/>
          <p:cNvSpPr>
            <a:spLocks/>
          </p:cNvSpPr>
          <p:nvPr/>
        </p:nvSpPr>
        <p:spPr bwMode="auto">
          <a:xfrm>
            <a:off x="1176338" y="885825"/>
            <a:ext cx="4762" cy="9525"/>
          </a:xfrm>
          <a:custGeom>
            <a:avLst/>
            <a:gdLst>
              <a:gd name="T0" fmla="*/ 0 w 9"/>
              <a:gd name="T1" fmla="*/ 3780234 h 24"/>
              <a:gd name="T2" fmla="*/ 2519627 w 9"/>
              <a:gd name="T3" fmla="*/ 0 h 24"/>
              <a:gd name="T4" fmla="*/ 1679928 w 9"/>
              <a:gd name="T5" fmla="*/ 2677716 h 24"/>
              <a:gd name="T6" fmla="*/ 0 w 9"/>
              <a:gd name="T7" fmla="*/ 3780234 h 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" h="24">
                <a:moveTo>
                  <a:pt x="0" y="24"/>
                </a:moveTo>
                <a:lnTo>
                  <a:pt x="9" y="0"/>
                </a:lnTo>
                <a:lnTo>
                  <a:pt x="6" y="17"/>
                </a:lnTo>
                <a:lnTo>
                  <a:pt x="0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  <a:cs typeface="宋体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993300"/>
          </a:solidFill>
          <a:effectLst>
            <a:outerShdw blurRad="38100" dist="38100" dir="2700000" algn="tl">
              <a:srgbClr val="000000"/>
            </a:outerShdw>
          </a:effectLst>
          <a:latin typeface="Helvetica" charset="0"/>
          <a:ea typeface="宋体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 lang="en-US" altLang="zh-CN" dirty="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 lang="en-US" altLang="zh-CN" dirty="0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computerhistory.org/tdih/img/04March_1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FBAB4895-C651-6B45-9902-ABD828EB9DD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Chapter 8: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>
            <a:extLst>
              <a:ext uri="{FF2B5EF4-FFF2-40B4-BE49-F238E27FC236}">
                <a16:creationId xmlns:a16="http://schemas.microsoft.com/office/drawing/2014/main" id="{E089F8EE-082D-F644-8E0B-91136BEA2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Memory Hierarchy</a:t>
            </a:r>
          </a:p>
        </p:txBody>
      </p:sp>
      <p:graphicFrame>
        <p:nvGraphicFramePr>
          <p:cNvPr id="19459" name="Object 3">
            <a:extLst>
              <a:ext uri="{FF2B5EF4-FFF2-40B4-BE49-F238E27FC236}">
                <a16:creationId xmlns:a16="http://schemas.microsoft.com/office/drawing/2014/main" id="{2E0B92E7-320E-8C4C-901F-47E0615862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113" y="1941513"/>
          <a:ext cx="8269287" cy="359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Document" r:id="rId4" imgW="5626100" imgH="2451100" progId="Word.Document.8">
                  <p:embed/>
                </p:oleObj>
              </mc:Choice>
              <mc:Fallback>
                <p:oleObj name="Document" r:id="rId4" imgW="5626100" imgH="2451100" progId="Word.Document.8">
                  <p:embed/>
                  <p:pic>
                    <p:nvPicPr>
                      <p:cNvPr id="19459" name="Object 3">
                        <a:extLst>
                          <a:ext uri="{FF2B5EF4-FFF2-40B4-BE49-F238E27FC236}">
                            <a16:creationId xmlns:a16="http://schemas.microsoft.com/office/drawing/2014/main" id="{2E0B92E7-320E-8C4C-901F-47E0615862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1941513"/>
                        <a:ext cx="8269287" cy="359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4">
            <a:extLst>
              <a:ext uri="{FF2B5EF4-FFF2-40B4-BE49-F238E27FC236}">
                <a16:creationId xmlns:a16="http://schemas.microsoft.com/office/drawing/2014/main" id="{8D70E874-4A71-3045-B893-60ACAA418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6477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GB" altLang="zh-CN" sz="3600">
              <a:solidFill>
                <a:srgbClr val="333399"/>
              </a:solidFill>
              <a:latin typeface="Times New Roman" panose="02020603050405020304" pitchFamily="18" charset="0"/>
              <a:sym typeface="Symbol" pitchFamily="2" charset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6DAF2-CC1E-9E41-9790-2F127162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“Memory Wall”</a:t>
            </a:r>
            <a:endParaRPr lang="zh-CN" altLang="en-US" dirty="0"/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EBB46DE2-E557-9546-87BD-CB6EC379A6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7325" y="1098550"/>
            <a:ext cx="3986213" cy="4483100"/>
          </a:xfrm>
        </p:spPr>
        <p:txBody>
          <a:bodyPr/>
          <a:lstStyle/>
          <a:p>
            <a:endParaRPr lang="en-US" altLang="zh-CN" sz="2000"/>
          </a:p>
          <a:p>
            <a:r>
              <a:rPr lang="en-US" altLang="zh-CN" sz="2000"/>
              <a:t>Memory is much slower than processors, and consumes more energy</a:t>
            </a:r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The energy cost per fetch ranges from 5pJ for 32b coefficients in on-chip SRAM to 640pJ for 32b coefficients in off-chip LPDDR2 DRAM. </a:t>
            </a:r>
          </a:p>
          <a:p>
            <a:endParaRPr lang="zh-CN" altLang="en-US" sz="2000"/>
          </a:p>
        </p:txBody>
      </p:sp>
      <p:pic>
        <p:nvPicPr>
          <p:cNvPr id="21508" name="图片 3">
            <a:extLst>
              <a:ext uri="{FF2B5EF4-FFF2-40B4-BE49-F238E27FC236}">
                <a16:creationId xmlns:a16="http://schemas.microsoft.com/office/drawing/2014/main" id="{9AFB8C5E-A57D-AD4C-BCAA-D1531972B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3724275"/>
            <a:ext cx="5216525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文本框 4">
            <a:extLst>
              <a:ext uri="{FF2B5EF4-FFF2-40B4-BE49-F238E27FC236}">
                <a16:creationId xmlns:a16="http://schemas.microsoft.com/office/drawing/2014/main" id="{055A0998-F808-E64C-8A95-07D1BA97C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8" y="6226175"/>
            <a:ext cx="4892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/>
              <a:t>From: </a:t>
            </a:r>
            <a:r>
              <a:rPr kumimoji="0" lang="en-US" altLang="zh-CN" sz="1200" i="1"/>
              <a:t>EIE: Efficient Inference Engine on Compressed Deep Neural Network, ISCA 2016.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200" i="1"/>
          </a:p>
        </p:txBody>
      </p:sp>
      <p:pic>
        <p:nvPicPr>
          <p:cNvPr id="21510" name="图片 5">
            <a:extLst>
              <a:ext uri="{FF2B5EF4-FFF2-40B4-BE49-F238E27FC236}">
                <a16:creationId xmlns:a16="http://schemas.microsoft.com/office/drawing/2014/main" id="{350727CA-28C8-BD41-9D9F-E67C57C24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996950"/>
            <a:ext cx="4862512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>
            <a:extLst>
              <a:ext uri="{FF2B5EF4-FFF2-40B4-BE49-F238E27FC236}">
                <a16:creationId xmlns:a16="http://schemas.microsoft.com/office/drawing/2014/main" id="{3A7559CA-2031-7447-A99C-E46575106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Emerging NVM Technologies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51449511-FD92-8244-95B4-4086704527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958850"/>
            <a:ext cx="4781550" cy="4483100"/>
          </a:xfrm>
        </p:spPr>
        <p:txBody>
          <a:bodyPr/>
          <a:lstStyle/>
          <a:p>
            <a:r>
              <a:rPr lang="en-US" altLang="zh-CN"/>
              <a:t>NVMs : </a:t>
            </a:r>
          </a:p>
          <a:p>
            <a:pPr lvl="1"/>
            <a:r>
              <a:rPr lang="en-US" altLang="zh-CN" i="1"/>
              <a:t>non-volatile; low idle power; no refreshes; high write overheads;</a:t>
            </a:r>
            <a:r>
              <a:rPr lang="en-US" altLang="zh-CN"/>
              <a:t> etc. </a:t>
            </a:r>
          </a:p>
          <a:p>
            <a:r>
              <a:rPr lang="en-US" altLang="zh-CN"/>
              <a:t>Phase-ChangeMemory(PCM): </a:t>
            </a:r>
          </a:p>
          <a:p>
            <a:pPr lvl="1"/>
            <a:r>
              <a:rPr lang="en-US" altLang="zh-CN"/>
              <a:t>Intel/Micron 3D Xpoint</a:t>
            </a:r>
          </a:p>
          <a:p>
            <a:pPr lvl="1"/>
            <a:r>
              <a:rPr lang="en-US" altLang="zh-CN"/>
              <a:t>Intel Optane DC Persistent</a:t>
            </a:r>
            <a:br>
              <a:rPr lang="en-US" altLang="zh-CN"/>
            </a:br>
            <a:r>
              <a:rPr lang="en-US" altLang="zh-CN"/>
              <a:t>Memory / DC SSD </a:t>
            </a:r>
          </a:p>
          <a:p>
            <a:r>
              <a:rPr lang="en-US" altLang="zh-CN"/>
              <a:t>ReRAM/RRAM: </a:t>
            </a:r>
          </a:p>
          <a:p>
            <a:pPr lvl="1"/>
            <a:r>
              <a:rPr lang="en-US" altLang="zh-CN"/>
              <a:t>Arbitrary programmed cell resistance (“memristor”). </a:t>
            </a:r>
            <a:endParaRPr lang="en-US" altLang="zh-CN" sz="2400"/>
          </a:p>
          <a:p>
            <a:pPr lvl="1"/>
            <a:r>
              <a:rPr lang="en-US" altLang="zh-CN"/>
              <a:t>First invented by HP Labs, now produced by many companies (in early stage). </a:t>
            </a:r>
            <a:endParaRPr lang="en-US" altLang="zh-CN" sz="2400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22532" name="图片 1">
            <a:extLst>
              <a:ext uri="{FF2B5EF4-FFF2-40B4-BE49-F238E27FC236}">
                <a16:creationId xmlns:a16="http://schemas.microsoft.com/office/drawing/2014/main" id="{51577969-48E5-3A4E-AEA5-51E7D61E8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27188"/>
            <a:ext cx="1560513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图片 2">
            <a:extLst>
              <a:ext uri="{FF2B5EF4-FFF2-40B4-BE49-F238E27FC236}">
                <a16:creationId xmlns:a16="http://schemas.microsoft.com/office/drawing/2014/main" id="{BD2E3A8D-3CED-724B-BD07-EC61E4004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81475"/>
            <a:ext cx="36576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4F4B3-391F-0549-AC2A-D1E4CA9B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Processing-in-Memory</a:t>
            </a:r>
            <a:endParaRPr lang="zh-CN" altLang="en-US" dirty="0"/>
          </a:p>
        </p:txBody>
      </p:sp>
      <p:sp>
        <p:nvSpPr>
          <p:cNvPr id="24579" name="内容占位符 2">
            <a:extLst>
              <a:ext uri="{FF2B5EF4-FFF2-40B4-BE49-F238E27FC236}">
                <a16:creationId xmlns:a16="http://schemas.microsoft.com/office/drawing/2014/main" id="{E25FAA87-2CF2-F44E-824E-0C7F66EADD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3863" y="1282700"/>
            <a:ext cx="3563937" cy="4483100"/>
          </a:xfrm>
        </p:spPr>
        <p:txBody>
          <a:bodyPr/>
          <a:lstStyle/>
          <a:p>
            <a:r>
              <a:rPr lang="en-US" altLang="zh-CN"/>
              <a:t>Processing-in-Memory is an emerging technique for data-centric computing</a:t>
            </a:r>
          </a:p>
          <a:p>
            <a:r>
              <a:rPr lang="en-US" altLang="zh-CN"/>
              <a:t>Memristor-based Processing-In-Memory (PIM) architectures can improve CNN computing performance and energy efficiency by over 100× compared with both CMOS ASIC and GPU solutions </a:t>
            </a:r>
          </a:p>
          <a:p>
            <a:endParaRPr lang="zh-CN" altLang="en-US"/>
          </a:p>
        </p:txBody>
      </p:sp>
      <p:pic>
        <p:nvPicPr>
          <p:cNvPr id="24580" name="图片 3">
            <a:extLst>
              <a:ext uri="{FF2B5EF4-FFF2-40B4-BE49-F238E27FC236}">
                <a16:creationId xmlns:a16="http://schemas.microsoft.com/office/drawing/2014/main" id="{A36E65BA-244E-4840-B467-EB779F577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398588"/>
            <a:ext cx="486410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>
            <a:extLst>
              <a:ext uri="{FF2B5EF4-FFF2-40B4-BE49-F238E27FC236}">
                <a16:creationId xmlns:a16="http://schemas.microsoft.com/office/drawing/2014/main" id="{C47553E2-66B2-3D46-AE77-D57B70332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231063" cy="60960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Base and Limit Registers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0FE3519-F617-6448-B3F8-6A6671A674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39838"/>
            <a:ext cx="7351713" cy="4483100"/>
          </a:xfrm>
        </p:spPr>
        <p:txBody>
          <a:bodyPr/>
          <a:lstStyle/>
          <a:p>
            <a:r>
              <a:rPr lang="en-US" altLang="zh-CN"/>
              <a:t>A pair of </a:t>
            </a:r>
            <a:r>
              <a:rPr lang="en-US" altLang="zh-CN" b="1">
                <a:solidFill>
                  <a:srgbClr val="FF0000"/>
                </a:solidFill>
              </a:rPr>
              <a:t>base</a:t>
            </a:r>
            <a:r>
              <a:rPr lang="en-US" altLang="zh-CN"/>
              <a:t> and</a:t>
            </a:r>
            <a:r>
              <a:rPr lang="en-US" altLang="zh-CN" b="1">
                <a:solidFill>
                  <a:srgbClr val="FF0000"/>
                </a:solidFill>
              </a:rPr>
              <a:t> limit</a:t>
            </a:r>
            <a:r>
              <a:rPr lang="en-US" altLang="zh-CN"/>
              <a:t> registers define the logical address space</a:t>
            </a: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3BAA91B2-1701-DC43-ADFC-73DD7DF09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t="876" r="16431" b="876"/>
          <a:stretch>
            <a:fillRect/>
          </a:stretch>
        </p:blipFill>
        <p:spPr bwMode="auto">
          <a:xfrm>
            <a:off x="3046413" y="2109788"/>
            <a:ext cx="3228975" cy="3559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FF21-406C-B241-AEA6-1F5F76E8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Addresses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Given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Different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Ways</a:t>
            </a: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7651" name="内容占位符 2">
            <a:extLst>
              <a:ext uri="{FF2B5EF4-FFF2-40B4-BE49-F238E27FC236}">
                <a16:creationId xmlns:a16="http://schemas.microsoft.com/office/drawing/2014/main" id="{2782ABC6-37F2-FF46-89FB-78EB52391F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Symbolic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Address: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/>
              <a:t>Addresses in the source program are generally symbolic (such as the variable count). </a:t>
            </a:r>
          </a:p>
          <a:p>
            <a:r>
              <a:rPr lang="en-US" altLang="zh-CN">
                <a:solidFill>
                  <a:srgbClr val="FF0000"/>
                </a:solidFill>
              </a:rPr>
              <a:t>Relocatable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Addresses: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/>
              <a:t>A compiler typically</a:t>
            </a:r>
            <a:r>
              <a:rPr lang="zh-CN" altLang="en-US"/>
              <a:t> </a:t>
            </a:r>
            <a:r>
              <a:rPr lang="en-US" altLang="zh-CN"/>
              <a:t>binds</a:t>
            </a:r>
            <a:r>
              <a:rPr lang="zh-CN" altLang="en-US"/>
              <a:t> </a:t>
            </a:r>
            <a:r>
              <a:rPr lang="en-US" altLang="zh-CN"/>
              <a:t>these symbolic addresses to relocatable addresses (such as “14 bytes from the beginning of this module”). </a:t>
            </a:r>
          </a:p>
          <a:p>
            <a:r>
              <a:rPr lang="en-US" altLang="zh-CN">
                <a:solidFill>
                  <a:srgbClr val="FF0000"/>
                </a:solidFill>
              </a:rPr>
              <a:t>Absolute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Addresses: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/>
              <a:t>The linker or loader binds the relocatable addresses to absolute addresses (such as 74014).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2A33BF9B-15B0-6343-93D3-B8D0CF8A39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Multistep Processing of a User Program </a:t>
            </a:r>
          </a:p>
        </p:txBody>
      </p:sp>
      <p:sp>
        <p:nvSpPr>
          <p:cNvPr id="28675" name="Rectangle 5">
            <a:extLst>
              <a:ext uri="{FF2B5EF4-FFF2-40B4-BE49-F238E27FC236}">
                <a16:creationId xmlns:a16="http://schemas.microsoft.com/office/drawing/2014/main" id="{3960E053-62D7-C345-9CB6-0D284F386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450" y="3316288"/>
            <a:ext cx="4386263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A </a:t>
            </a:r>
            <a:r>
              <a:rPr kumimoji="0" lang="en-US" altLang="zh-CN" b="1"/>
              <a:t>linker</a:t>
            </a:r>
            <a:r>
              <a:rPr kumimoji="0" lang="en-US" altLang="zh-CN"/>
              <a:t> or </a:t>
            </a:r>
            <a:r>
              <a:rPr kumimoji="0" lang="en-US" altLang="zh-CN" b="1"/>
              <a:t>linkage editor</a:t>
            </a:r>
            <a:r>
              <a:rPr kumimoji="0" lang="en-US" altLang="zh-CN"/>
              <a:t> is a program that takes one or more objects generated by a compiler and combines them into a single executable program.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A</a:t>
            </a:r>
            <a:r>
              <a:rPr kumimoji="0" lang="zh-CN" altLang="en-US"/>
              <a:t> </a:t>
            </a:r>
            <a:r>
              <a:rPr kumimoji="0" lang="en-US" altLang="zh-CN" b="1"/>
              <a:t>loader</a:t>
            </a:r>
            <a:r>
              <a:rPr kumimoji="0" lang="zh-CN" altLang="en-US"/>
              <a:t> </a:t>
            </a:r>
            <a:r>
              <a:rPr kumimoji="0" lang="en-US" altLang="zh-CN"/>
              <a:t>loads</a:t>
            </a:r>
            <a:r>
              <a:rPr kumimoji="0" lang="zh-CN" altLang="en-US"/>
              <a:t> </a:t>
            </a:r>
            <a:r>
              <a:rPr kumimoji="0" lang="en-US" altLang="zh-CN"/>
              <a:t>the</a:t>
            </a:r>
            <a:r>
              <a:rPr kumimoji="0" lang="zh-CN" altLang="en-US"/>
              <a:t> </a:t>
            </a:r>
            <a:r>
              <a:rPr kumimoji="0" lang="en-US" altLang="zh-CN"/>
              <a:t>.exe</a:t>
            </a:r>
            <a:r>
              <a:rPr kumimoji="0" lang="zh-CN" altLang="en-US"/>
              <a:t> </a:t>
            </a:r>
            <a:r>
              <a:rPr kumimoji="0" lang="en-US" altLang="zh-CN"/>
              <a:t>file</a:t>
            </a:r>
            <a:r>
              <a:rPr kumimoji="0" lang="zh-CN" altLang="en-US"/>
              <a:t> </a:t>
            </a:r>
            <a:r>
              <a:rPr kumimoji="0" lang="en-US" altLang="zh-CN"/>
              <a:t>into</a:t>
            </a:r>
            <a:r>
              <a:rPr kumimoji="0" lang="zh-CN" altLang="en-US"/>
              <a:t> </a:t>
            </a:r>
            <a:r>
              <a:rPr kumimoji="0" lang="en-US" altLang="zh-CN"/>
              <a:t>memory</a:t>
            </a:r>
            <a:r>
              <a:rPr kumimoji="0" lang="zh-CN" altLang="en-US"/>
              <a:t> </a:t>
            </a:r>
            <a:r>
              <a:rPr kumimoji="0" lang="en-US" altLang="zh-CN"/>
              <a:t>for</a:t>
            </a:r>
            <a:r>
              <a:rPr kumimoji="0" lang="zh-CN" altLang="en-US"/>
              <a:t> </a:t>
            </a:r>
            <a:r>
              <a:rPr kumimoji="0" lang="en-US" altLang="zh-CN"/>
              <a:t>execution.</a:t>
            </a:r>
          </a:p>
        </p:txBody>
      </p:sp>
      <p:sp>
        <p:nvSpPr>
          <p:cNvPr id="28676" name="Rectangle 6">
            <a:extLst>
              <a:ext uri="{FF2B5EF4-FFF2-40B4-BE49-F238E27FC236}">
                <a16:creationId xmlns:a16="http://schemas.microsoft.com/office/drawing/2014/main" id="{1C83621E-700A-1B4E-A2B8-472AB450B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7388" y="1158875"/>
            <a:ext cx="4257675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A </a:t>
            </a:r>
            <a:r>
              <a:rPr kumimoji="0" lang="en-US" altLang="zh-CN" b="1"/>
              <a:t>compiler</a:t>
            </a:r>
            <a:r>
              <a:rPr kumimoji="0" lang="en-US" altLang="zh-CN"/>
              <a:t> is a computer program (or set of programs) that transforms source code written in a computer language (the </a:t>
            </a:r>
            <a:r>
              <a:rPr kumimoji="0" lang="en-US" altLang="zh-CN" b="1" i="1"/>
              <a:t>source language</a:t>
            </a:r>
            <a:r>
              <a:rPr kumimoji="0" lang="en-US" altLang="zh-CN"/>
              <a:t>) into another computer language (the </a:t>
            </a:r>
            <a:r>
              <a:rPr kumimoji="0" lang="en-US" altLang="zh-CN" b="1" i="1"/>
              <a:t>target language</a:t>
            </a:r>
            <a:r>
              <a:rPr kumimoji="0" lang="en-US" altLang="zh-CN"/>
              <a:t>, often having a binary form known as </a:t>
            </a:r>
            <a:r>
              <a:rPr kumimoji="0" lang="en-US" altLang="zh-CN" b="1" i="1"/>
              <a:t>object code</a:t>
            </a:r>
            <a:r>
              <a:rPr kumimoji="0" lang="en-US" altLang="zh-CN"/>
              <a:t>). </a:t>
            </a:r>
          </a:p>
        </p:txBody>
      </p:sp>
      <p:pic>
        <p:nvPicPr>
          <p:cNvPr id="28677" name="图片 1">
            <a:extLst>
              <a:ext uri="{FF2B5EF4-FFF2-40B4-BE49-F238E27FC236}">
                <a16:creationId xmlns:a16="http://schemas.microsoft.com/office/drawing/2014/main" id="{C9B64E73-987A-2748-903A-AF7655E10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014413"/>
            <a:ext cx="3108325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Rectangle 6">
            <a:extLst>
              <a:ext uri="{FF2B5EF4-FFF2-40B4-BE49-F238E27FC236}">
                <a16:creationId xmlns:a16="http://schemas.microsoft.com/office/drawing/2014/main" id="{C62BFF05-1176-ED4A-BE3C-FC1CBACA0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804863"/>
            <a:ext cx="1895475" cy="1195387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</a:pPr>
            <a:r>
              <a:rPr lang="en-US" altLang="zh-CN" sz="1000" b="1" dirty="0" err="1">
                <a:latin typeface="Arial Unicode MS" panose="020B0604020202020204" pitchFamily="34" charset="-128"/>
              </a:rPr>
              <a:t>Hello.c</a:t>
            </a:r>
            <a:endParaRPr lang="en-US" altLang="zh-CN" sz="1000" b="1" dirty="0">
              <a:latin typeface="Arial Unicode MS" panose="020B0604020202020204" pitchFamily="34" charset="-128"/>
            </a:endParaRPr>
          </a:p>
          <a:p>
            <a:pPr>
              <a:spcBef>
                <a:spcPct val="30000"/>
              </a:spcBef>
            </a:pPr>
            <a:r>
              <a:rPr lang="en-US" altLang="zh-CN" sz="1000" b="1" dirty="0">
                <a:solidFill>
                  <a:srgbClr val="999999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zh-CN" sz="1000" dirty="0">
                <a:solidFill>
                  <a:srgbClr val="121212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zh-CN" sz="1000" dirty="0" err="1">
                <a:solidFill>
                  <a:srgbClr val="121212"/>
                </a:solidFill>
                <a:latin typeface="Arial Unicode MS" panose="020B0604020202020204" pitchFamily="34" charset="-128"/>
              </a:rPr>
              <a:t>stdio</a:t>
            </a:r>
            <a:r>
              <a:rPr lang="en-US" altLang="zh-CN" sz="1000" dirty="0">
                <a:solidFill>
                  <a:srgbClr val="121212"/>
                </a:solidFill>
                <a:latin typeface="Arial Unicode MS" panose="020B0604020202020204" pitchFamily="34" charset="-128"/>
              </a:rPr>
              <a:t>&gt;</a:t>
            </a:r>
            <a:r>
              <a:rPr lang="en-US" altLang="zh-CN" sz="1000" b="1" dirty="0">
                <a:solidFill>
                  <a:srgbClr val="999999"/>
                </a:solidFill>
                <a:latin typeface="Arial Unicode MS" panose="020B0604020202020204" pitchFamily="34" charset="-128"/>
              </a:rPr>
              <a:t> </a:t>
            </a:r>
          </a:p>
          <a:p>
            <a:pPr>
              <a:spcBef>
                <a:spcPct val="30000"/>
              </a:spcBef>
            </a:pPr>
            <a:r>
              <a:rPr lang="en-US" altLang="zh-CN" sz="1000" b="1" dirty="0" err="1">
                <a:solidFill>
                  <a:srgbClr val="175199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zh-CN" sz="1000" dirty="0">
                <a:solidFill>
                  <a:srgbClr val="121212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zh-CN" sz="1000" b="1" dirty="0">
                <a:solidFill>
                  <a:srgbClr val="F1403C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zh-CN" sz="1000" dirty="0">
                <a:solidFill>
                  <a:srgbClr val="121212"/>
                </a:solidFill>
                <a:latin typeface="Arial Unicode MS" panose="020B0604020202020204" pitchFamily="34" charset="-128"/>
              </a:rPr>
              <a:t>() { </a:t>
            </a:r>
          </a:p>
          <a:p>
            <a:pPr>
              <a:spcBef>
                <a:spcPct val="30000"/>
              </a:spcBef>
            </a:pPr>
            <a:r>
              <a:rPr lang="en-US" altLang="zh-CN" sz="1000" dirty="0">
                <a:solidFill>
                  <a:srgbClr val="121212"/>
                </a:solidFill>
                <a:latin typeface="Arial Unicode MS" panose="020B0604020202020204" pitchFamily="34" charset="-128"/>
              </a:rPr>
              <a:t>   </a:t>
            </a:r>
            <a:r>
              <a:rPr lang="en-US" altLang="zh-CN" sz="1200" dirty="0" err="1">
                <a:latin typeface="Arial" panose="020B0604020202020204" pitchFamily="34" charset="0"/>
              </a:rPr>
              <a:t>printf</a:t>
            </a:r>
            <a:r>
              <a:rPr lang="en-US" altLang="zh-CN" sz="1000" dirty="0">
                <a:solidFill>
                  <a:srgbClr val="121212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zh-CN" sz="1000" dirty="0">
                <a:solidFill>
                  <a:srgbClr val="F1403C"/>
                </a:solidFill>
                <a:latin typeface="Arial Unicode MS" panose="020B0604020202020204" pitchFamily="34" charset="-128"/>
              </a:rPr>
              <a:t>"hello, world\n"</a:t>
            </a:r>
            <a:r>
              <a:rPr lang="en-US" altLang="zh-CN" sz="1000" dirty="0">
                <a:solidFill>
                  <a:srgbClr val="121212"/>
                </a:solidFill>
                <a:latin typeface="Arial Unicode MS" panose="020B0604020202020204" pitchFamily="34" charset="-128"/>
              </a:rPr>
              <a:t>); </a:t>
            </a:r>
          </a:p>
          <a:p>
            <a:pPr>
              <a:spcBef>
                <a:spcPct val="30000"/>
              </a:spcBef>
            </a:pPr>
            <a:r>
              <a:rPr lang="en-US" altLang="zh-CN" sz="1000" dirty="0">
                <a:solidFill>
                  <a:srgbClr val="121212"/>
                </a:solidFill>
                <a:latin typeface="Arial Unicode MS" panose="020B0604020202020204" pitchFamily="34" charset="-128"/>
              </a:rPr>
              <a:t>   </a:t>
            </a:r>
            <a:r>
              <a:rPr lang="en-US" altLang="zh-CN" sz="1000" b="1" dirty="0">
                <a:solidFill>
                  <a:srgbClr val="121212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zh-CN" sz="1000" dirty="0">
                <a:solidFill>
                  <a:srgbClr val="121212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zh-CN" sz="1000" dirty="0">
                <a:solidFill>
                  <a:srgbClr val="056DE8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zh-CN" sz="1000" dirty="0">
                <a:solidFill>
                  <a:srgbClr val="121212"/>
                </a:solidFill>
                <a:latin typeface="Arial Unicode MS" panose="020B0604020202020204" pitchFamily="34" charset="-128"/>
              </a:rPr>
              <a:t>; </a:t>
            </a:r>
          </a:p>
          <a:p>
            <a:pPr>
              <a:spcBef>
                <a:spcPct val="30000"/>
              </a:spcBef>
            </a:pPr>
            <a:r>
              <a:rPr lang="en-US" altLang="zh-CN" sz="1000" dirty="0">
                <a:solidFill>
                  <a:srgbClr val="121212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zh-CN" sz="500" dirty="0"/>
              <a:t> </a:t>
            </a:r>
            <a:endParaRPr lang="en-US" altLang="zh-CN" dirty="0"/>
          </a:p>
        </p:txBody>
      </p:sp>
      <p:sp>
        <p:nvSpPr>
          <p:cNvPr id="28679" name="Rectangle 6">
            <a:extLst>
              <a:ext uri="{FF2B5EF4-FFF2-40B4-BE49-F238E27FC236}">
                <a16:creationId xmlns:a16="http://schemas.microsoft.com/office/drawing/2014/main" id="{B9CF51B5-FC6C-1248-8AEE-560972AA6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2303463"/>
            <a:ext cx="1363663" cy="508000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</a:pPr>
            <a:r>
              <a:rPr lang="en-US" altLang="zh-CN" sz="1000" b="1">
                <a:latin typeface="Arial Unicode MS" panose="020B0604020202020204" pitchFamily="34" charset="-128"/>
              </a:rPr>
              <a:t>Hello.o</a:t>
            </a:r>
          </a:p>
          <a:p>
            <a:pPr>
              <a:spcBef>
                <a:spcPct val="30000"/>
              </a:spcBef>
            </a:pPr>
            <a:r>
              <a:rPr lang="en-US" altLang="zh-CN" sz="1000" b="1">
                <a:solidFill>
                  <a:schemeClr val="bg2"/>
                </a:solidFill>
                <a:latin typeface="Arial Unicode MS" panose="020B0604020202020204" pitchFamily="34" charset="-128"/>
              </a:rPr>
              <a:t>Relocatable binary object</a:t>
            </a:r>
            <a:endParaRPr lang="en-US" altLang="zh-CN">
              <a:solidFill>
                <a:schemeClr val="bg2"/>
              </a:solidFill>
            </a:endParaRPr>
          </a:p>
        </p:txBody>
      </p:sp>
      <p:sp>
        <p:nvSpPr>
          <p:cNvPr id="28680" name="Rectangle 6">
            <a:extLst>
              <a:ext uri="{FF2B5EF4-FFF2-40B4-BE49-F238E27FC236}">
                <a16:creationId xmlns:a16="http://schemas.microsoft.com/office/drawing/2014/main" id="{4DB1A9E0-B39C-1D4B-A9C9-A6D183A33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" y="4386263"/>
            <a:ext cx="928688" cy="152400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</a:pPr>
            <a:r>
              <a:rPr lang="en-US" altLang="zh-CN" sz="1000" b="1">
                <a:latin typeface="Arial Unicode MS" panose="020B0604020202020204" pitchFamily="34" charset="-128"/>
              </a:rPr>
              <a:t>Hello.exe</a:t>
            </a:r>
            <a:endParaRPr lang="en-US" altLang="zh-CN"/>
          </a:p>
        </p:txBody>
      </p:sp>
      <p:sp>
        <p:nvSpPr>
          <p:cNvPr id="28681" name="Rectangle 6">
            <a:extLst>
              <a:ext uri="{FF2B5EF4-FFF2-40B4-BE49-F238E27FC236}">
                <a16:creationId xmlns:a16="http://schemas.microsoft.com/office/drawing/2014/main" id="{DF93A612-8A4B-AA4A-A1F7-41A7156CE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" y="3006725"/>
            <a:ext cx="86518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</a:pPr>
            <a:r>
              <a:rPr lang="en-US" altLang="zh-CN" sz="1000" b="1">
                <a:latin typeface="Arial Unicode MS" panose="020B0604020202020204" pitchFamily="34" charset="-128"/>
              </a:rPr>
              <a:t>Printf.o</a:t>
            </a:r>
          </a:p>
          <a:p>
            <a:pPr>
              <a:spcBef>
                <a:spcPct val="30000"/>
              </a:spcBef>
            </a:pPr>
            <a:r>
              <a:rPr lang="en-US" altLang="zh-CN" sz="1000" b="1">
                <a:solidFill>
                  <a:schemeClr val="bg2"/>
                </a:solidFill>
                <a:latin typeface="Arial Unicode MS" panose="020B0604020202020204" pitchFamily="34" charset="-128"/>
              </a:rPr>
              <a:t>Other object</a:t>
            </a:r>
            <a:endParaRPr lang="en-US" altLang="zh-CN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69BF54D-14DF-B848-8E71-BCC592F296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9650" y="307975"/>
            <a:ext cx="8134350" cy="457200"/>
          </a:xfrm>
        </p:spPr>
        <p:txBody>
          <a:bodyPr/>
          <a:lstStyle/>
          <a:p>
            <a:pPr>
              <a:defRPr/>
            </a:pP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Binding of Instructions and Data to Memory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5A7AC66-95DF-A14B-91AB-10340C372B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7750" y="1139825"/>
            <a:ext cx="7029450" cy="41148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endParaRPr lang="zh-CN" altLang="en-US"/>
          </a:p>
          <a:p>
            <a:r>
              <a:rPr kumimoji="0" lang="en-US" altLang="zh-CN"/>
              <a:t>Address binding of instructions and data to memory addresses can happen at three different stages</a:t>
            </a:r>
          </a:p>
          <a:p>
            <a:pPr lvl="1"/>
            <a:r>
              <a:rPr lang="en-US" altLang="zh-CN" b="1"/>
              <a:t>Compile time</a:t>
            </a:r>
            <a:r>
              <a:rPr lang="zh-CN" altLang="en-US" b="1"/>
              <a:t>（编译时刻）</a:t>
            </a:r>
            <a:r>
              <a:rPr lang="en-US" altLang="zh-CN"/>
              <a:t>:  If memory location known a priori, </a:t>
            </a:r>
            <a:r>
              <a:rPr lang="en-US" altLang="zh-CN" b="1"/>
              <a:t>absolute code</a:t>
            </a:r>
            <a:r>
              <a:rPr lang="en-US" altLang="zh-CN"/>
              <a:t> can be generated; must recompile code if starting location changes</a:t>
            </a:r>
          </a:p>
          <a:p>
            <a:pPr lvl="1"/>
            <a:r>
              <a:rPr lang="en-US" altLang="zh-CN" b="1"/>
              <a:t>Load time</a:t>
            </a:r>
            <a:r>
              <a:rPr lang="zh-CN" altLang="en-US" b="1"/>
              <a:t>（装入时刻）</a:t>
            </a:r>
            <a:r>
              <a:rPr lang="en-US" altLang="zh-CN"/>
              <a:t>:  Must generate </a:t>
            </a:r>
            <a:r>
              <a:rPr lang="en-US" altLang="zh-CN" b="1"/>
              <a:t>relocatable code</a:t>
            </a:r>
            <a:r>
              <a:rPr lang="en-US" altLang="zh-CN"/>
              <a:t> if memory location is not known at compile time</a:t>
            </a:r>
          </a:p>
          <a:p>
            <a:pPr lvl="1"/>
            <a:r>
              <a:rPr lang="en-US" altLang="zh-CN" b="1"/>
              <a:t>Execution time</a:t>
            </a:r>
            <a:r>
              <a:rPr lang="zh-CN" altLang="en-US" b="1"/>
              <a:t>（执行时刻）</a:t>
            </a:r>
            <a:r>
              <a:rPr lang="en-US" altLang="zh-CN"/>
              <a:t>:  Binding delayed until run time if the process can be moved during its execution from one memory segment to another.  Need hardware support for address maps (e.g., base and limit</a:t>
            </a:r>
            <a:r>
              <a:rPr lang="en-US" altLang="zh-CN" i="1"/>
              <a:t> </a:t>
            </a:r>
            <a:r>
              <a:rPr lang="en-US" altLang="zh-CN"/>
              <a:t>registers)</a:t>
            </a:r>
          </a:p>
        </p:txBody>
      </p:sp>
      <p:sp>
        <p:nvSpPr>
          <p:cNvPr id="62469" name="AutoShape 5">
            <a:extLst>
              <a:ext uri="{FF2B5EF4-FFF2-40B4-BE49-F238E27FC236}">
                <a16:creationId xmlns:a16="http://schemas.microsoft.com/office/drawing/2014/main" id="{27F91D19-9478-A640-9BA7-F5A7B122F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925" y="801688"/>
            <a:ext cx="3214688" cy="609600"/>
          </a:xfrm>
          <a:prstGeom prst="wedgeRectCallout">
            <a:avLst>
              <a:gd name="adj1" fmla="val -44319"/>
              <a:gd name="adj2" fmla="val 773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Mapping From one address space to another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4DA74EC6-F250-6C48-B686-3A8EAFB812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Logical vs. Physical Address Space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F989244-DCEB-D545-89C8-B0A32094EB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6937375" cy="4468813"/>
          </a:xfrm>
        </p:spPr>
        <p:txBody>
          <a:bodyPr/>
          <a:lstStyle/>
          <a:p>
            <a:r>
              <a:rPr lang="en-US" altLang="zh-CN"/>
              <a:t>The concept of a logical address space that is bound to a separate </a:t>
            </a:r>
            <a:r>
              <a:rPr lang="en-US" altLang="zh-CN" b="1"/>
              <a:t>physical address space</a:t>
            </a:r>
            <a:r>
              <a:rPr lang="en-US" altLang="zh-CN"/>
              <a:t> is central to proper memory management</a:t>
            </a:r>
          </a:p>
          <a:p>
            <a:pPr lvl="1"/>
            <a:r>
              <a:rPr lang="en-US" altLang="zh-CN" b="1"/>
              <a:t>Logical address</a:t>
            </a:r>
            <a:r>
              <a:rPr lang="en-US" altLang="zh-CN"/>
              <a:t> – generated by the CPU; also referred to as </a:t>
            </a:r>
            <a:r>
              <a:rPr lang="en-US" altLang="zh-CN" b="1"/>
              <a:t>virtual address</a:t>
            </a:r>
          </a:p>
          <a:p>
            <a:pPr lvl="1"/>
            <a:r>
              <a:rPr lang="en-US" altLang="zh-CN" b="1"/>
              <a:t>Physical address</a:t>
            </a:r>
            <a:r>
              <a:rPr lang="en-US" altLang="zh-CN"/>
              <a:t> – address seen by the memory unit</a:t>
            </a:r>
          </a:p>
          <a:p>
            <a:r>
              <a:rPr lang="en-US" altLang="zh-CN" b="1"/>
              <a:t>Logical</a:t>
            </a:r>
            <a:r>
              <a:rPr lang="en-US" altLang="zh-CN"/>
              <a:t> and </a:t>
            </a:r>
            <a:r>
              <a:rPr lang="en-US" altLang="zh-CN" b="1"/>
              <a:t>physical</a:t>
            </a:r>
            <a:r>
              <a:rPr lang="en-US" altLang="zh-CN"/>
              <a:t> addresses are the </a:t>
            </a:r>
            <a:r>
              <a:rPr lang="en-US" altLang="zh-CN">
                <a:solidFill>
                  <a:srgbClr val="FF0000"/>
                </a:solidFill>
              </a:rPr>
              <a:t>same</a:t>
            </a:r>
            <a:r>
              <a:rPr lang="en-US" altLang="zh-CN"/>
              <a:t> in compile-time and load-time address-binding schemes; </a:t>
            </a:r>
          </a:p>
          <a:p>
            <a:r>
              <a:rPr lang="en-US" altLang="zh-CN" b="1"/>
              <a:t>Logical</a:t>
            </a:r>
            <a:r>
              <a:rPr lang="en-US" altLang="zh-CN"/>
              <a:t> (virtual) and </a:t>
            </a:r>
            <a:r>
              <a:rPr lang="en-US" altLang="zh-CN" b="1"/>
              <a:t>physical</a:t>
            </a:r>
            <a:r>
              <a:rPr lang="en-US" altLang="zh-CN"/>
              <a:t> addresses </a:t>
            </a:r>
            <a:r>
              <a:rPr lang="en-US" altLang="zh-CN">
                <a:solidFill>
                  <a:srgbClr val="FF0000"/>
                </a:solidFill>
              </a:rPr>
              <a:t>differ</a:t>
            </a:r>
            <a:r>
              <a:rPr lang="en-US" altLang="zh-CN"/>
              <a:t> in execution-time address-binding scheme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063E54CD-64E3-0E4A-8042-220A95A344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Memory-Management Unit (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MMU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6FDF8FC-B04E-1B44-AD02-0C4A6360B2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CN"/>
              <a:t>Hardware device that maps virtual to physical address</a:t>
            </a:r>
            <a:br>
              <a:rPr lang="en-US" altLang="zh-CN"/>
            </a:br>
            <a:endParaRPr lang="en-US" altLang="zh-CN"/>
          </a:p>
          <a:p>
            <a:r>
              <a:rPr lang="en-US" altLang="zh-CN"/>
              <a:t>In MMU scheme, the value in the relocation register is added to every address generated by a user process at the time it is sent to memory</a:t>
            </a:r>
            <a:br>
              <a:rPr lang="en-US" altLang="zh-CN"/>
            </a:br>
            <a:endParaRPr lang="en-US" altLang="zh-CN"/>
          </a:p>
          <a:p>
            <a:r>
              <a:rPr lang="en-US" altLang="zh-CN"/>
              <a:t>The user program deals with </a:t>
            </a:r>
            <a:r>
              <a:rPr lang="en-US" altLang="zh-CN" i="1"/>
              <a:t>logical</a:t>
            </a:r>
            <a:r>
              <a:rPr lang="en-US" altLang="zh-CN"/>
              <a:t> addresses; it never sees the </a:t>
            </a:r>
            <a:r>
              <a:rPr lang="en-US" altLang="zh-CN" i="1"/>
              <a:t>real</a:t>
            </a:r>
            <a:r>
              <a:rPr lang="en-US" altLang="zh-CN"/>
              <a:t> physical addresses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3DE3E8E-0F5C-974F-8397-B313089155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Chapter 8:  Memory Management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0F1E2CA-25D8-544E-9132-31C54396F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CN"/>
              <a:t>Background</a:t>
            </a:r>
          </a:p>
          <a:p>
            <a:r>
              <a:rPr lang="en-US" altLang="zh-CN"/>
              <a:t>Swapping </a:t>
            </a:r>
          </a:p>
          <a:p>
            <a:r>
              <a:rPr lang="en-US" altLang="zh-CN"/>
              <a:t>Contiguous Memory Allocation</a:t>
            </a:r>
          </a:p>
          <a:p>
            <a:r>
              <a:rPr lang="en-US" altLang="zh-CN"/>
              <a:t>Paging</a:t>
            </a:r>
          </a:p>
          <a:p>
            <a:r>
              <a:rPr lang="en-US" altLang="zh-CN"/>
              <a:t>Structure of the Page Table</a:t>
            </a:r>
          </a:p>
          <a:p>
            <a:r>
              <a:rPr lang="en-US" altLang="zh-CN"/>
              <a:t>Segmentation</a:t>
            </a:r>
          </a:p>
          <a:p>
            <a:r>
              <a:rPr lang="en-US" altLang="zh-CN"/>
              <a:t>Example: The Intel Pentium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0F490E35-27F7-4F40-AA92-C1C146D69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9000" y="0"/>
            <a:ext cx="8054975" cy="844550"/>
          </a:xfrm>
        </p:spPr>
        <p:txBody>
          <a:bodyPr/>
          <a:lstStyle/>
          <a:p>
            <a:pPr>
              <a:defRPr/>
            </a:pP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Dynamic relocation using a relocation register</a:t>
            </a:r>
          </a:p>
        </p:txBody>
      </p:sp>
      <p:pic>
        <p:nvPicPr>
          <p:cNvPr id="36867" name="Picture 4">
            <a:extLst>
              <a:ext uri="{FF2B5EF4-FFF2-40B4-BE49-F238E27FC236}">
                <a16:creationId xmlns:a16="http://schemas.microsoft.com/office/drawing/2014/main" id="{CFDC6FA3-F1CB-2F49-A7C3-9FDDC91A3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3482" r="1089" b="3784"/>
          <a:stretch>
            <a:fillRect/>
          </a:stretch>
        </p:blipFill>
        <p:spPr bwMode="auto">
          <a:xfrm>
            <a:off x="1819275" y="1941513"/>
            <a:ext cx="5384800" cy="39592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8" name="Text Box 5">
            <a:extLst>
              <a:ext uri="{FF2B5EF4-FFF2-40B4-BE49-F238E27FC236}">
                <a16:creationId xmlns:a16="http://schemas.microsoft.com/office/drawing/2014/main" id="{B03178E6-6D53-D648-AA20-FC757CFD3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225" y="1431925"/>
            <a:ext cx="1739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b="1"/>
              <a:t>A simple MMU</a:t>
            </a:r>
          </a:p>
        </p:txBody>
      </p:sp>
      <p:sp>
        <p:nvSpPr>
          <p:cNvPr id="36869" name="矩形标注 2">
            <a:extLst>
              <a:ext uri="{FF2B5EF4-FFF2-40B4-BE49-F238E27FC236}">
                <a16:creationId xmlns:a16="http://schemas.microsoft.com/office/drawing/2014/main" id="{621AA7C5-8AB0-3B4A-B1F2-74E2DDBC3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325" y="2217738"/>
            <a:ext cx="1574800" cy="336550"/>
          </a:xfrm>
          <a:prstGeom prst="wedgeRectCallout">
            <a:avLst>
              <a:gd name="adj1" fmla="val -19824"/>
              <a:gd name="adj2" fmla="val 13828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/>
              <a:t>Base</a:t>
            </a:r>
            <a:r>
              <a:rPr lang="zh-CN" altLang="en-US"/>
              <a:t> </a:t>
            </a:r>
            <a:r>
              <a:rPr lang="en-US" altLang="zh-CN"/>
              <a:t>register</a:t>
            </a:r>
            <a:endParaRPr lang="zh-CN" altLang="en-US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0598885-92B4-664B-BAE0-7C2A55A49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Dynamic Loading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C3FBE482-32CD-B94B-B591-41723B5A3E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CN"/>
              <a:t>Routine is not loaded until it is called</a:t>
            </a:r>
          </a:p>
          <a:p>
            <a:r>
              <a:rPr lang="en-US" altLang="zh-CN"/>
              <a:t>Better memory-space utilization; unused routine is never loaded</a:t>
            </a:r>
          </a:p>
          <a:p>
            <a:r>
              <a:rPr lang="en-US" altLang="zh-CN"/>
              <a:t>Useful when large amounts of code are needed to handle infrequently occurring cases</a:t>
            </a:r>
          </a:p>
          <a:p>
            <a:r>
              <a:rPr lang="en-US" altLang="zh-CN"/>
              <a:t>No special support from the operating system is required implemented through program design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5B952D50-89A5-C247-BC07-C82B1B11D2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Dynamic Linking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3EF112A-F4D7-324A-9847-20E0E75AF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6734175" cy="4341813"/>
          </a:xfrm>
        </p:spPr>
        <p:txBody>
          <a:bodyPr/>
          <a:lstStyle/>
          <a:p>
            <a:r>
              <a:rPr lang="en-US" altLang="zh-CN"/>
              <a:t>Linking postponed until execution time</a:t>
            </a:r>
          </a:p>
          <a:p>
            <a:pPr lvl="2"/>
            <a:r>
              <a:rPr lang="en-US" altLang="zh-CN"/>
              <a:t>Small piece of code, </a:t>
            </a:r>
            <a:r>
              <a:rPr lang="en-US" altLang="zh-CN" i="1"/>
              <a:t>stub</a:t>
            </a:r>
            <a:r>
              <a:rPr lang="en-US" altLang="zh-CN"/>
              <a:t>, used to locate the appropriate memory-resident library routine</a:t>
            </a:r>
          </a:p>
          <a:p>
            <a:pPr lvl="2"/>
            <a:r>
              <a:rPr lang="en-US" altLang="zh-CN"/>
              <a:t>Stub replaces itself with the address of the routine, and executes the routine</a:t>
            </a:r>
          </a:p>
          <a:p>
            <a:r>
              <a:rPr lang="en-US" altLang="zh-CN"/>
              <a:t>Operating system needed to check if routine is in processes’ memory address</a:t>
            </a:r>
          </a:p>
          <a:p>
            <a:r>
              <a:rPr lang="en-US" altLang="zh-CN"/>
              <a:t>Dynamic linking is particularly useful for libraries</a:t>
            </a:r>
          </a:p>
          <a:p>
            <a:pPr lvl="1"/>
            <a:r>
              <a:rPr lang="en-US" altLang="zh-CN"/>
              <a:t>Saves main memory space</a:t>
            </a:r>
          </a:p>
          <a:p>
            <a:pPr lvl="1"/>
            <a:r>
              <a:rPr lang="en-US" altLang="zh-CN"/>
              <a:t>Reduces size of exe image file</a:t>
            </a:r>
          </a:p>
          <a:p>
            <a:pPr lvl="1"/>
            <a:r>
              <a:rPr lang="en-US" altLang="zh-CN"/>
              <a:t>Relinking of new library not needed</a:t>
            </a:r>
          </a:p>
          <a:p>
            <a:r>
              <a:rPr lang="en-US" altLang="zh-CN"/>
              <a:t>System also known as </a:t>
            </a:r>
            <a:r>
              <a:rPr lang="en-US" altLang="zh-CN" b="1"/>
              <a:t>shared libraries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026">
            <a:extLst>
              <a:ext uri="{FF2B5EF4-FFF2-40B4-BE49-F238E27FC236}">
                <a16:creationId xmlns:a16="http://schemas.microsoft.com/office/drawing/2014/main" id="{EE1E34F0-A7C2-8244-B6BB-A0D2462B4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Contiguous Allocation</a:t>
            </a:r>
          </a:p>
        </p:txBody>
      </p:sp>
      <p:sp>
        <p:nvSpPr>
          <p:cNvPr id="43011" name="Rectangle 1027">
            <a:extLst>
              <a:ext uri="{FF2B5EF4-FFF2-40B4-BE49-F238E27FC236}">
                <a16:creationId xmlns:a16="http://schemas.microsoft.com/office/drawing/2014/main" id="{5B4E3A23-B21C-F140-853F-AD304007F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037388" cy="4511675"/>
          </a:xfrm>
        </p:spPr>
        <p:txBody>
          <a:bodyPr/>
          <a:lstStyle/>
          <a:p>
            <a:r>
              <a:rPr lang="en-US" altLang="zh-CN"/>
              <a:t>Main memory usually into two partitions:</a:t>
            </a:r>
          </a:p>
          <a:p>
            <a:pPr lvl="1"/>
            <a:r>
              <a:rPr lang="en-US" altLang="zh-CN"/>
              <a:t>Resident operating system, usually held in low memory with interrupt vector</a:t>
            </a:r>
          </a:p>
          <a:p>
            <a:pPr lvl="1"/>
            <a:r>
              <a:rPr lang="en-US" altLang="zh-CN"/>
              <a:t>User processes then held in high memory</a:t>
            </a:r>
            <a:br>
              <a:rPr lang="en-US" altLang="zh-CN"/>
            </a:br>
            <a:endParaRPr lang="en-US" altLang="zh-CN"/>
          </a:p>
          <a:p>
            <a:r>
              <a:rPr lang="en-US" altLang="zh-CN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Relocation register</a:t>
            </a:r>
            <a:r>
              <a:rPr lang="en-US" altLang="zh-CN"/>
              <a:t> contains value of smallest </a:t>
            </a:r>
            <a:r>
              <a:rPr lang="en-US" altLang="zh-CN" i="1">
                <a:solidFill>
                  <a:srgbClr val="008000"/>
                </a:solidFill>
              </a:rPr>
              <a:t>physical</a:t>
            </a:r>
            <a:r>
              <a:rPr lang="en-US" altLang="zh-CN">
                <a:solidFill>
                  <a:srgbClr val="008000"/>
                </a:solidFill>
              </a:rPr>
              <a:t> address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Limit register</a:t>
            </a:r>
            <a:r>
              <a:rPr lang="en-US" altLang="zh-CN"/>
              <a:t> contains range of </a:t>
            </a:r>
            <a:r>
              <a:rPr lang="en-US" altLang="zh-CN" i="1"/>
              <a:t>logical</a:t>
            </a:r>
            <a:r>
              <a:rPr lang="en-US" altLang="zh-CN"/>
              <a:t> addresses – each logical address must be less than the limit register </a:t>
            </a:r>
          </a:p>
          <a:p>
            <a:pPr lvl="1"/>
            <a:r>
              <a:rPr lang="en-US" altLang="zh-CN"/>
              <a:t>MMU maps logical address </a:t>
            </a:r>
            <a:r>
              <a:rPr lang="en-US" altLang="zh-CN" i="1">
                <a:solidFill>
                  <a:srgbClr val="FF0000"/>
                </a:solidFill>
              </a:rPr>
              <a:t>dynamically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>
            <a:extLst>
              <a:ext uri="{FF2B5EF4-FFF2-40B4-BE49-F238E27FC236}">
                <a16:creationId xmlns:a16="http://schemas.microsoft.com/office/drawing/2014/main" id="{E4B02104-E07F-9948-B11A-140079FBCF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7500" y="228600"/>
            <a:ext cx="8572500" cy="595313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HW support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relocation and limit registers</a:t>
            </a:r>
          </a:p>
        </p:txBody>
      </p:sp>
      <p:pic>
        <p:nvPicPr>
          <p:cNvPr id="45059" name="图片 1">
            <a:extLst>
              <a:ext uri="{FF2B5EF4-FFF2-40B4-BE49-F238E27FC236}">
                <a16:creationId xmlns:a16="http://schemas.microsoft.com/office/drawing/2014/main" id="{A84ED7DD-3D55-C84E-9FF3-AB77F473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293813"/>
            <a:ext cx="7281863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BD94AB8D-C1F1-2B48-A958-7D341F965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Contiguous Allocation (Cont.)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1BC1F7C-509D-BF49-9170-CE5EE117B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35088"/>
            <a:ext cx="7351713" cy="2605087"/>
          </a:xfrm>
        </p:spPr>
        <p:txBody>
          <a:bodyPr/>
          <a:lstStyle/>
          <a:p>
            <a:r>
              <a:rPr lang="en-US" altLang="zh-CN"/>
              <a:t>Multiple-partition allocation</a:t>
            </a:r>
          </a:p>
          <a:p>
            <a:pPr lvl="1"/>
            <a:r>
              <a:rPr lang="en-US" altLang="zh-CN"/>
              <a:t>Hole – block of available memory; holes of various size are scattered throughout memory</a:t>
            </a:r>
          </a:p>
          <a:p>
            <a:pPr lvl="1"/>
            <a:r>
              <a:rPr lang="en-US" altLang="zh-CN"/>
              <a:t>When a process arrives, it is allocated memory from a hole large enough to accommodate it</a:t>
            </a:r>
          </a:p>
          <a:p>
            <a:pPr lvl="1"/>
            <a:r>
              <a:rPr lang="en-US" altLang="zh-CN"/>
              <a:t>Operating system maintains information about:</a:t>
            </a:r>
            <a:br>
              <a:rPr lang="en-US" altLang="zh-CN"/>
            </a:br>
            <a:r>
              <a:rPr lang="en-US" altLang="zh-CN"/>
              <a:t>a) allocated partitions    b) free partitions (hole)</a:t>
            </a:r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F5F450BC-7972-FF4A-ACF4-319340A01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4067175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47109" name="Line 5">
            <a:extLst>
              <a:ext uri="{FF2B5EF4-FFF2-40B4-BE49-F238E27FC236}">
                <a16:creationId xmlns:a16="http://schemas.microsoft.com/office/drawing/2014/main" id="{0105F846-AD94-884D-B017-21A80D5C4F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900" y="44307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0" name="Line 6">
            <a:extLst>
              <a:ext uri="{FF2B5EF4-FFF2-40B4-BE49-F238E27FC236}">
                <a16:creationId xmlns:a16="http://schemas.microsoft.com/office/drawing/2014/main" id="{A4BED851-9117-DC4F-8757-B5797FED9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900" y="484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1" name="Line 7">
            <a:extLst>
              <a:ext uri="{FF2B5EF4-FFF2-40B4-BE49-F238E27FC236}">
                <a16:creationId xmlns:a16="http://schemas.microsoft.com/office/drawing/2014/main" id="{84BF4990-29B0-7B4B-A244-4916A12F1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4900" y="577373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2" name="Text Box 8">
            <a:extLst>
              <a:ext uri="{FF2B5EF4-FFF2-40B4-BE49-F238E27FC236}">
                <a16:creationId xmlns:a16="http://schemas.microsoft.com/office/drawing/2014/main" id="{EE504A01-A6D9-FF4E-B1F9-D2A6CC115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4067175"/>
            <a:ext cx="441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OS</a:t>
            </a:r>
          </a:p>
        </p:txBody>
      </p:sp>
      <p:sp>
        <p:nvSpPr>
          <p:cNvPr id="47113" name="Text Box 9">
            <a:extLst>
              <a:ext uri="{FF2B5EF4-FFF2-40B4-BE49-F238E27FC236}">
                <a16:creationId xmlns:a16="http://schemas.microsoft.com/office/drawing/2014/main" id="{08F3C52E-37FB-2B4D-8675-B0F34AFAF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45116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5</a:t>
            </a:r>
          </a:p>
        </p:txBody>
      </p:sp>
      <p:sp>
        <p:nvSpPr>
          <p:cNvPr id="47114" name="Text Box 10">
            <a:extLst>
              <a:ext uri="{FF2B5EF4-FFF2-40B4-BE49-F238E27FC236}">
                <a16:creationId xmlns:a16="http://schemas.microsoft.com/office/drawing/2014/main" id="{DAB33C2C-19F1-CD49-B23D-BC1CE7AC9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51943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8</a:t>
            </a:r>
          </a:p>
        </p:txBody>
      </p:sp>
      <p:sp>
        <p:nvSpPr>
          <p:cNvPr id="47115" name="Text Box 11">
            <a:extLst>
              <a:ext uri="{FF2B5EF4-FFF2-40B4-BE49-F238E27FC236}">
                <a16:creationId xmlns:a16="http://schemas.microsoft.com/office/drawing/2014/main" id="{E127BC55-FBFA-7341-9CA0-C110A4436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57912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2</a:t>
            </a:r>
          </a:p>
        </p:txBody>
      </p:sp>
      <p:sp>
        <p:nvSpPr>
          <p:cNvPr id="47116" name="Rectangle 14">
            <a:extLst>
              <a:ext uri="{FF2B5EF4-FFF2-40B4-BE49-F238E27FC236}">
                <a16:creationId xmlns:a16="http://schemas.microsoft.com/office/drawing/2014/main" id="{56D677E8-E976-9F4E-88C5-3FE3D3DF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4067175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47117" name="Line 15">
            <a:extLst>
              <a:ext uri="{FF2B5EF4-FFF2-40B4-BE49-F238E27FC236}">
                <a16:creationId xmlns:a16="http://schemas.microsoft.com/office/drawing/2014/main" id="{CBAAC3CB-A38E-9146-A87C-AA7AD8063E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700" y="44307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8" name="Line 16">
            <a:extLst>
              <a:ext uri="{FF2B5EF4-FFF2-40B4-BE49-F238E27FC236}">
                <a16:creationId xmlns:a16="http://schemas.microsoft.com/office/drawing/2014/main" id="{7A6B9659-89EA-AD4C-9A6F-CCBAA1C62E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700" y="484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19" name="Line 17">
            <a:extLst>
              <a:ext uri="{FF2B5EF4-FFF2-40B4-BE49-F238E27FC236}">
                <a16:creationId xmlns:a16="http://schemas.microsoft.com/office/drawing/2014/main" id="{C016456E-14C2-1D4D-A0AC-68A6247171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700" y="577373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0" name="Text Box 18">
            <a:extLst>
              <a:ext uri="{FF2B5EF4-FFF2-40B4-BE49-F238E27FC236}">
                <a16:creationId xmlns:a16="http://schemas.microsoft.com/office/drawing/2014/main" id="{F1E05081-239A-2344-8F11-46864508B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0" y="4067175"/>
            <a:ext cx="441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OS</a:t>
            </a:r>
          </a:p>
        </p:txBody>
      </p:sp>
      <p:sp>
        <p:nvSpPr>
          <p:cNvPr id="47121" name="Text Box 19">
            <a:extLst>
              <a:ext uri="{FF2B5EF4-FFF2-40B4-BE49-F238E27FC236}">
                <a16:creationId xmlns:a16="http://schemas.microsoft.com/office/drawing/2014/main" id="{C85F42A7-B6D2-2947-9C3C-F55B419A0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45116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5</a:t>
            </a:r>
          </a:p>
        </p:txBody>
      </p:sp>
      <p:sp>
        <p:nvSpPr>
          <p:cNvPr id="47122" name="Text Box 21">
            <a:extLst>
              <a:ext uri="{FF2B5EF4-FFF2-40B4-BE49-F238E27FC236}">
                <a16:creationId xmlns:a16="http://schemas.microsoft.com/office/drawing/2014/main" id="{342FBDAB-D155-034A-8BE4-C55F5F5B4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00" y="57912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2</a:t>
            </a:r>
          </a:p>
        </p:txBody>
      </p:sp>
      <p:sp>
        <p:nvSpPr>
          <p:cNvPr id="47123" name="Rectangle 23">
            <a:extLst>
              <a:ext uri="{FF2B5EF4-FFF2-40B4-BE49-F238E27FC236}">
                <a16:creationId xmlns:a16="http://schemas.microsoft.com/office/drawing/2014/main" id="{52A3FD94-3E3B-F040-82C4-FF6535C96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0" y="4067175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47124" name="Line 24">
            <a:extLst>
              <a:ext uri="{FF2B5EF4-FFF2-40B4-BE49-F238E27FC236}">
                <a16:creationId xmlns:a16="http://schemas.microsoft.com/office/drawing/2014/main" id="{E45E4A30-54E2-F541-94C4-3243617703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0" y="44307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5" name="Line 25">
            <a:extLst>
              <a:ext uri="{FF2B5EF4-FFF2-40B4-BE49-F238E27FC236}">
                <a16:creationId xmlns:a16="http://schemas.microsoft.com/office/drawing/2014/main" id="{F28D132A-8C2E-5749-99EF-80D3AF928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0" y="484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6" name="Line 26">
            <a:extLst>
              <a:ext uri="{FF2B5EF4-FFF2-40B4-BE49-F238E27FC236}">
                <a16:creationId xmlns:a16="http://schemas.microsoft.com/office/drawing/2014/main" id="{9ECC160A-5890-8441-BEE7-CFF036A161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2500" y="577373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27" name="Text Box 27">
            <a:extLst>
              <a:ext uri="{FF2B5EF4-FFF2-40B4-BE49-F238E27FC236}">
                <a16:creationId xmlns:a16="http://schemas.microsoft.com/office/drawing/2014/main" id="{88E830CD-5539-7945-9F1E-BE3AE674B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4067175"/>
            <a:ext cx="441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OS</a:t>
            </a:r>
          </a:p>
        </p:txBody>
      </p:sp>
      <p:sp>
        <p:nvSpPr>
          <p:cNvPr id="47128" name="Text Box 28">
            <a:extLst>
              <a:ext uri="{FF2B5EF4-FFF2-40B4-BE49-F238E27FC236}">
                <a16:creationId xmlns:a16="http://schemas.microsoft.com/office/drawing/2014/main" id="{92A2A690-9164-4B42-AAC7-C6D29F014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45116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5</a:t>
            </a:r>
          </a:p>
        </p:txBody>
      </p:sp>
      <p:sp>
        <p:nvSpPr>
          <p:cNvPr id="47129" name="Text Box 30">
            <a:extLst>
              <a:ext uri="{FF2B5EF4-FFF2-40B4-BE49-F238E27FC236}">
                <a16:creationId xmlns:a16="http://schemas.microsoft.com/office/drawing/2014/main" id="{02C022E4-3343-A441-B09B-5979DEB12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57912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2</a:t>
            </a:r>
          </a:p>
        </p:txBody>
      </p:sp>
      <p:sp>
        <p:nvSpPr>
          <p:cNvPr id="47130" name="Rectangle 32">
            <a:extLst>
              <a:ext uri="{FF2B5EF4-FFF2-40B4-BE49-F238E27FC236}">
                <a16:creationId xmlns:a16="http://schemas.microsoft.com/office/drawing/2014/main" id="{416D4EDD-08F3-FD4A-A9B7-82F29D370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0" y="4067175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47131" name="Line 33">
            <a:extLst>
              <a:ext uri="{FF2B5EF4-FFF2-40B4-BE49-F238E27FC236}">
                <a16:creationId xmlns:a16="http://schemas.microsoft.com/office/drawing/2014/main" id="{AC901D97-6088-B945-8661-4A48D3FCD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4430713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32" name="Line 34">
            <a:extLst>
              <a:ext uri="{FF2B5EF4-FFF2-40B4-BE49-F238E27FC236}">
                <a16:creationId xmlns:a16="http://schemas.microsoft.com/office/drawing/2014/main" id="{41486D95-72B6-5046-8B2B-D8C51F0FC0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48418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33" name="Line 35">
            <a:extLst>
              <a:ext uri="{FF2B5EF4-FFF2-40B4-BE49-F238E27FC236}">
                <a16:creationId xmlns:a16="http://schemas.microsoft.com/office/drawing/2014/main" id="{9C62714C-E1EA-824D-9534-FB0A6A3003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577373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34" name="Text Box 36">
            <a:extLst>
              <a:ext uri="{FF2B5EF4-FFF2-40B4-BE49-F238E27FC236}">
                <a16:creationId xmlns:a16="http://schemas.microsoft.com/office/drawing/2014/main" id="{31C35692-276F-964D-892A-29656DDE4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100" y="4067175"/>
            <a:ext cx="441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OS</a:t>
            </a:r>
          </a:p>
        </p:txBody>
      </p:sp>
      <p:sp>
        <p:nvSpPr>
          <p:cNvPr id="47135" name="Text Box 37">
            <a:extLst>
              <a:ext uri="{FF2B5EF4-FFF2-40B4-BE49-F238E27FC236}">
                <a16:creationId xmlns:a16="http://schemas.microsoft.com/office/drawing/2014/main" id="{81DF96EB-3308-E24C-9CC4-AA0FAAA2A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45116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5</a:t>
            </a:r>
          </a:p>
        </p:txBody>
      </p:sp>
      <p:sp>
        <p:nvSpPr>
          <p:cNvPr id="47136" name="Text Box 38">
            <a:extLst>
              <a:ext uri="{FF2B5EF4-FFF2-40B4-BE49-F238E27FC236}">
                <a16:creationId xmlns:a16="http://schemas.microsoft.com/office/drawing/2014/main" id="{35E388FA-31D2-A843-9EDB-000926885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48291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9</a:t>
            </a:r>
          </a:p>
        </p:txBody>
      </p:sp>
      <p:sp>
        <p:nvSpPr>
          <p:cNvPr id="47137" name="Text Box 39">
            <a:extLst>
              <a:ext uri="{FF2B5EF4-FFF2-40B4-BE49-F238E27FC236}">
                <a16:creationId xmlns:a16="http://schemas.microsoft.com/office/drawing/2014/main" id="{D4F2F1FC-F6FA-0742-AF90-EFA1687BB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579120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2</a:t>
            </a:r>
          </a:p>
        </p:txBody>
      </p:sp>
      <p:sp>
        <p:nvSpPr>
          <p:cNvPr id="47138" name="Rectangle 41">
            <a:extLst>
              <a:ext uri="{FF2B5EF4-FFF2-40B4-BE49-F238E27FC236}">
                <a16:creationId xmlns:a16="http://schemas.microsoft.com/office/drawing/2014/main" id="{6EDBC52F-A730-9E43-8F86-F2294EA7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4829175"/>
            <a:ext cx="1143000" cy="990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47139" name="Rectangle 42">
            <a:extLst>
              <a:ext uri="{FF2B5EF4-FFF2-40B4-BE49-F238E27FC236}">
                <a16:creationId xmlns:a16="http://schemas.microsoft.com/office/drawing/2014/main" id="{CFC9A73F-EF2A-D044-B922-1B09CF9C0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0" y="5210175"/>
            <a:ext cx="1143000" cy="609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47140" name="Text Box 43">
            <a:extLst>
              <a:ext uri="{FF2B5EF4-FFF2-40B4-BE49-F238E27FC236}">
                <a16:creationId xmlns:a16="http://schemas.microsoft.com/office/drawing/2014/main" id="{3AD44642-4781-4541-9779-5EFCA3828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48291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9</a:t>
            </a:r>
          </a:p>
        </p:txBody>
      </p:sp>
      <p:sp>
        <p:nvSpPr>
          <p:cNvPr id="47141" name="Rectangle 44">
            <a:extLst>
              <a:ext uri="{FF2B5EF4-FFF2-40B4-BE49-F238E27FC236}">
                <a16:creationId xmlns:a16="http://schemas.microsoft.com/office/drawing/2014/main" id="{D9E27A27-5803-E247-A10F-68280E81D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0" y="5514975"/>
            <a:ext cx="11430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47142" name="Line 45">
            <a:extLst>
              <a:ext uri="{FF2B5EF4-FFF2-40B4-BE49-F238E27FC236}">
                <a16:creationId xmlns:a16="http://schemas.microsoft.com/office/drawing/2014/main" id="{6D0AF8CD-E3BF-584A-9169-F67D697C71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516572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43" name="Text Box 46">
            <a:extLst>
              <a:ext uri="{FF2B5EF4-FFF2-40B4-BE49-F238E27FC236}">
                <a16:creationId xmlns:a16="http://schemas.microsoft.com/office/drawing/2014/main" id="{CC95CB8F-5D3B-E541-A146-78E858058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5210175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1400"/>
              <a:t>process 10</a:t>
            </a:r>
          </a:p>
        </p:txBody>
      </p:sp>
      <p:sp>
        <p:nvSpPr>
          <p:cNvPr id="47144" name="AutoShape 47">
            <a:extLst>
              <a:ext uri="{FF2B5EF4-FFF2-40B4-BE49-F238E27FC236}">
                <a16:creationId xmlns:a16="http://schemas.microsoft.com/office/drawing/2014/main" id="{B793EB99-F3CC-0449-A7A4-4288513C4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100" y="5210175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47145" name="AutoShape 48">
            <a:extLst>
              <a:ext uri="{FF2B5EF4-FFF2-40B4-BE49-F238E27FC236}">
                <a16:creationId xmlns:a16="http://schemas.microsoft.com/office/drawing/2014/main" id="{2FA4FFED-4CBD-FA41-A862-44EAD14EF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5210175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47146" name="AutoShape 49">
            <a:extLst>
              <a:ext uri="{FF2B5EF4-FFF2-40B4-BE49-F238E27FC236}">
                <a16:creationId xmlns:a16="http://schemas.microsoft.com/office/drawing/2014/main" id="{7706280E-A7DE-F047-B51E-C32B7C6CA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5210175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3F75D2CC-2423-0443-A95D-D9A6594E2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Dynamic Storage-Allocation Problem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B0517D6-FBFC-8945-9D0D-4BA1740DD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0900" y="1914525"/>
            <a:ext cx="6713538" cy="22685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/>
              <a:t>First-fit</a:t>
            </a:r>
            <a:r>
              <a:rPr lang="en-US" altLang="zh-CN"/>
              <a:t>:  Allocate the </a:t>
            </a:r>
            <a:r>
              <a:rPr lang="en-US" altLang="zh-CN" i="1"/>
              <a:t>first</a:t>
            </a:r>
            <a:r>
              <a:rPr lang="en-US" altLang="zh-CN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zh-CN" b="1"/>
              <a:t>Best-fit</a:t>
            </a:r>
            <a:r>
              <a:rPr lang="en-US" altLang="zh-CN"/>
              <a:t>:  Allocate the </a:t>
            </a:r>
            <a:r>
              <a:rPr lang="en-US" altLang="zh-CN" i="1"/>
              <a:t>smallest</a:t>
            </a:r>
            <a:r>
              <a:rPr lang="en-US" altLang="zh-CN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zh-CN" b="1"/>
              <a:t>Worst-fit</a:t>
            </a:r>
            <a:r>
              <a:rPr lang="en-US" altLang="zh-CN"/>
              <a:t>:  Allocate the </a:t>
            </a:r>
            <a:r>
              <a:rPr lang="en-US" altLang="zh-CN" i="1"/>
              <a:t>largest</a:t>
            </a:r>
            <a:r>
              <a:rPr lang="en-US" altLang="zh-CN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Produces the largest leftover hole</a:t>
            </a: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E89B2C3E-E9BE-1843-B44F-B99EEC9EE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377950"/>
            <a:ext cx="653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How to satisfy a request of size </a:t>
            </a:r>
            <a:r>
              <a:rPr kumimoji="0" lang="en-US" altLang="zh-CN" sz="2000" i="1"/>
              <a:t>n</a:t>
            </a:r>
            <a:r>
              <a:rPr kumimoji="0" lang="en-US" altLang="zh-CN" sz="2000"/>
              <a:t> from a list of free holes</a:t>
            </a:r>
          </a:p>
        </p:txBody>
      </p:sp>
      <p:sp>
        <p:nvSpPr>
          <p:cNvPr id="49157" name="Text Box 5">
            <a:extLst>
              <a:ext uri="{FF2B5EF4-FFF2-40B4-BE49-F238E27FC236}">
                <a16:creationId xmlns:a16="http://schemas.microsoft.com/office/drawing/2014/main" id="{890FFB97-1E42-8844-B347-4C4C1C7AC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333875"/>
            <a:ext cx="6530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000"/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026">
            <a:extLst>
              <a:ext uri="{FF2B5EF4-FFF2-40B4-BE49-F238E27FC236}">
                <a16:creationId xmlns:a16="http://schemas.microsoft.com/office/drawing/2014/main" id="{7531D280-3045-2543-A824-E3252C744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Fragmentation</a:t>
            </a:r>
          </a:p>
        </p:txBody>
      </p:sp>
      <p:sp>
        <p:nvSpPr>
          <p:cNvPr id="51203" name="Rectangle 1027">
            <a:extLst>
              <a:ext uri="{FF2B5EF4-FFF2-40B4-BE49-F238E27FC236}">
                <a16:creationId xmlns:a16="http://schemas.microsoft.com/office/drawing/2014/main" id="{16D01B7A-E252-324B-9445-759FED0B9F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/>
              <a:t>External Fragmentation</a:t>
            </a:r>
            <a:r>
              <a:rPr lang="en-US" altLang="zh-CN"/>
              <a:t> – total memory space exists to satisfy a request, but it is not contiguous</a:t>
            </a:r>
          </a:p>
          <a:p>
            <a:pPr>
              <a:lnSpc>
                <a:spcPct val="90000"/>
              </a:lnSpc>
            </a:pPr>
            <a:r>
              <a:rPr lang="en-US" altLang="zh-CN" b="1"/>
              <a:t>Internal Fragmentation</a:t>
            </a:r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(refer to the textbook p287)</a:t>
            </a:r>
            <a:r>
              <a:rPr lang="en-US" altLang="zh-CN"/>
              <a:t> – allocated memory may be slightly larger than requested memory; this size difference is memory internal to a partition, but not being used</a:t>
            </a:r>
          </a:p>
          <a:p>
            <a:pPr>
              <a:lnSpc>
                <a:spcPct val="90000"/>
              </a:lnSpc>
            </a:pPr>
            <a:r>
              <a:rPr lang="en-US" altLang="zh-CN"/>
              <a:t>Reduce external fragmentation by </a:t>
            </a:r>
            <a:r>
              <a:rPr lang="en-US" altLang="zh-CN" b="1"/>
              <a:t>compaction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Shuffle memory contents to place all free memory together in one large block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Compaction is possible </a:t>
            </a:r>
            <a:r>
              <a:rPr lang="en-US" altLang="zh-CN" i="1"/>
              <a:t>only</a:t>
            </a:r>
            <a:r>
              <a:rPr lang="en-US" altLang="zh-CN"/>
              <a:t> if relocation is dynamic, and is done at execution time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I/O problem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Latch job in memory while it is involved in I/O</a:t>
            </a:r>
          </a:p>
          <a:p>
            <a:pPr lvl="2">
              <a:lnSpc>
                <a:spcPct val="90000"/>
              </a:lnSpc>
            </a:pPr>
            <a:r>
              <a:rPr lang="en-US" altLang="zh-CN"/>
              <a:t>Do I/O only into OS buffers</a:t>
            </a:r>
          </a:p>
          <a:p>
            <a:pPr>
              <a:lnSpc>
                <a:spcPct val="90000"/>
              </a:lnSpc>
            </a:pPr>
            <a:r>
              <a:rPr lang="en-US" altLang="zh-CN"/>
              <a:t>Another solution to external frag. is non-contiguous allocation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26">
            <a:extLst>
              <a:ext uri="{FF2B5EF4-FFF2-40B4-BE49-F238E27FC236}">
                <a16:creationId xmlns:a16="http://schemas.microsoft.com/office/drawing/2014/main" id="{E1F0C2CD-6AEC-E24A-BE54-54D3A0516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Paging</a:t>
            </a:r>
          </a:p>
        </p:txBody>
      </p:sp>
      <p:sp>
        <p:nvSpPr>
          <p:cNvPr id="53251" name="Rectangle 1027">
            <a:extLst>
              <a:ext uri="{FF2B5EF4-FFF2-40B4-BE49-F238E27FC236}">
                <a16:creationId xmlns:a16="http://schemas.microsoft.com/office/drawing/2014/main" id="{3429DD2A-A7F6-C040-8F4D-EE12EDC38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9163" y="1449388"/>
            <a:ext cx="6883400" cy="4524375"/>
          </a:xfrm>
        </p:spPr>
        <p:txBody>
          <a:bodyPr/>
          <a:lstStyle/>
          <a:p>
            <a:r>
              <a:rPr lang="en-US" altLang="zh-CN"/>
              <a:t>Logical address space of a process can be noncontiguous; process is allocated physical memory whenever the latter is available</a:t>
            </a:r>
          </a:p>
          <a:p>
            <a:r>
              <a:rPr lang="en-US" altLang="zh-CN"/>
              <a:t>Divide physical memory into fixed-sized blocks called </a:t>
            </a:r>
            <a:r>
              <a:rPr lang="en-US" altLang="zh-CN" b="1"/>
              <a:t>frames</a:t>
            </a:r>
            <a:r>
              <a:rPr lang="en-US" altLang="zh-CN"/>
              <a:t> (size is power of 2, between 512 bytes and 8,192 bytes)</a:t>
            </a:r>
          </a:p>
          <a:p>
            <a:r>
              <a:rPr lang="en-US" altLang="zh-CN"/>
              <a:t>Divide logical memory into blocks of same size called </a:t>
            </a:r>
            <a:r>
              <a:rPr lang="en-US" altLang="zh-CN" b="1"/>
              <a:t>pages</a:t>
            </a:r>
            <a:endParaRPr lang="en-US" altLang="zh-CN"/>
          </a:p>
          <a:p>
            <a:r>
              <a:rPr lang="en-US" altLang="zh-CN"/>
              <a:t>Keep track of all free frames</a:t>
            </a:r>
          </a:p>
          <a:p>
            <a:r>
              <a:rPr lang="en-US" altLang="zh-CN"/>
              <a:t>To run a program of size </a:t>
            </a:r>
            <a:r>
              <a:rPr lang="en-US" altLang="zh-CN" b="1" i="1">
                <a:solidFill>
                  <a:srgbClr val="FF0000"/>
                </a:solidFill>
              </a:rPr>
              <a:t>n</a:t>
            </a:r>
            <a:r>
              <a:rPr lang="en-US" altLang="zh-CN"/>
              <a:t> pages, need to find </a:t>
            </a:r>
            <a:r>
              <a:rPr lang="en-US" altLang="zh-CN" i="1"/>
              <a:t>n</a:t>
            </a:r>
            <a:r>
              <a:rPr lang="en-US" altLang="zh-CN"/>
              <a:t> free frames and load program</a:t>
            </a:r>
          </a:p>
          <a:p>
            <a:r>
              <a:rPr lang="en-US" altLang="zh-CN"/>
              <a:t>Set up a page table to translate logical to physical addresses</a:t>
            </a:r>
          </a:p>
          <a:p>
            <a:r>
              <a:rPr lang="en-US" altLang="zh-CN"/>
              <a:t>Internal fragmentation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026">
            <a:extLst>
              <a:ext uri="{FF2B5EF4-FFF2-40B4-BE49-F238E27FC236}">
                <a16:creationId xmlns:a16="http://schemas.microsoft.com/office/drawing/2014/main" id="{6017E2C3-513D-A044-97F6-528E9FD39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Address Translation Scheme</a:t>
            </a:r>
          </a:p>
        </p:txBody>
      </p:sp>
      <p:sp>
        <p:nvSpPr>
          <p:cNvPr id="55299" name="Rectangle 1027">
            <a:extLst>
              <a:ext uri="{FF2B5EF4-FFF2-40B4-BE49-F238E27FC236}">
                <a16:creationId xmlns:a16="http://schemas.microsoft.com/office/drawing/2014/main" id="{4A9E8C6A-B7C5-6549-8A35-0DD4AF2C6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6689725" cy="4483100"/>
          </a:xfrm>
        </p:spPr>
        <p:txBody>
          <a:bodyPr/>
          <a:lstStyle/>
          <a:p>
            <a:r>
              <a:rPr lang="en-US" altLang="zh-CN" sz="1600"/>
              <a:t>Address generated by CPU is divided into:</a:t>
            </a:r>
            <a:br>
              <a:rPr lang="en-US" altLang="zh-CN" sz="1600"/>
            </a:br>
            <a:endParaRPr lang="en-US" altLang="zh-CN" sz="1600"/>
          </a:p>
          <a:p>
            <a:pPr lvl="1"/>
            <a:r>
              <a:rPr lang="en-US" altLang="zh-CN" sz="1600" b="1"/>
              <a:t>Page number (</a:t>
            </a:r>
            <a:r>
              <a:rPr lang="en-US" altLang="zh-CN" sz="1600" b="1" i="1"/>
              <a:t>p</a:t>
            </a:r>
            <a:r>
              <a:rPr lang="en-US" altLang="zh-CN" sz="1600" b="1"/>
              <a:t>)</a:t>
            </a:r>
            <a:r>
              <a:rPr lang="en-US" altLang="zh-CN" sz="1600"/>
              <a:t> – used as an index into a </a:t>
            </a:r>
            <a:r>
              <a:rPr lang="en-US" altLang="zh-CN" sz="1600" i="1"/>
              <a:t>page</a:t>
            </a:r>
            <a:r>
              <a:rPr lang="en-US" altLang="zh-CN" sz="1600"/>
              <a:t> </a:t>
            </a:r>
            <a:r>
              <a:rPr lang="en-US" altLang="zh-CN" sz="1600" i="1"/>
              <a:t>table</a:t>
            </a:r>
            <a:r>
              <a:rPr lang="en-US" altLang="zh-CN" sz="1600"/>
              <a:t> which contains base address of each page in physical memory</a:t>
            </a:r>
            <a:br>
              <a:rPr lang="en-US" altLang="zh-CN" sz="1600"/>
            </a:br>
            <a:endParaRPr lang="en-US" altLang="zh-CN" sz="1600"/>
          </a:p>
          <a:p>
            <a:pPr lvl="1"/>
            <a:r>
              <a:rPr lang="en-US" altLang="zh-CN" sz="1600" b="1"/>
              <a:t>Page offset (d)</a:t>
            </a:r>
            <a:r>
              <a:rPr lang="en-US" altLang="zh-CN" sz="1600"/>
              <a:t> – combined with base address to define the physical memory address that is sent to the memory unit</a:t>
            </a:r>
          </a:p>
          <a:p>
            <a:pPr lvl="1"/>
            <a:endParaRPr lang="en-US" altLang="zh-CN" sz="1600"/>
          </a:p>
          <a:p>
            <a:pPr lvl="1"/>
            <a:endParaRPr lang="en-US" altLang="zh-CN" sz="1600"/>
          </a:p>
          <a:p>
            <a:pPr lvl="1"/>
            <a:endParaRPr lang="en-US" altLang="zh-CN" sz="1600"/>
          </a:p>
          <a:p>
            <a:pPr lvl="1"/>
            <a:endParaRPr lang="en-US" altLang="zh-CN" sz="1600"/>
          </a:p>
          <a:p>
            <a:pPr lvl="1"/>
            <a:endParaRPr lang="en-US" altLang="zh-CN" sz="1600"/>
          </a:p>
          <a:p>
            <a:pPr lvl="1"/>
            <a:r>
              <a:rPr lang="en-US" altLang="zh-CN" sz="1600"/>
              <a:t>For given logical address space 2</a:t>
            </a:r>
            <a:r>
              <a:rPr lang="en-US" altLang="zh-CN" sz="1600" i="1" baseline="30000"/>
              <a:t>m </a:t>
            </a:r>
            <a:r>
              <a:rPr lang="en-US" altLang="zh-CN" sz="1600" i="1"/>
              <a:t>and page size</a:t>
            </a:r>
            <a:r>
              <a:rPr lang="en-US" altLang="zh-CN" sz="1600" i="1" baseline="30000"/>
              <a:t> </a:t>
            </a:r>
            <a:r>
              <a:rPr lang="en-US" altLang="zh-CN" sz="1600"/>
              <a:t>2</a:t>
            </a:r>
            <a:r>
              <a:rPr lang="en-US" altLang="zh-CN" sz="1600" baseline="30000"/>
              <a:t>n</a:t>
            </a:r>
          </a:p>
        </p:txBody>
      </p:sp>
      <p:sp>
        <p:nvSpPr>
          <p:cNvPr id="55300" name="Rectangle 1028">
            <a:extLst>
              <a:ext uri="{FF2B5EF4-FFF2-40B4-BE49-F238E27FC236}">
                <a16:creationId xmlns:a16="http://schemas.microsoft.com/office/drawing/2014/main" id="{719C72F2-DBDB-1046-8B12-68F259F54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88" y="3913188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55301" name="Line 1030">
            <a:extLst>
              <a:ext uri="{FF2B5EF4-FFF2-40B4-BE49-F238E27FC236}">
                <a16:creationId xmlns:a16="http://schemas.microsoft.com/office/drawing/2014/main" id="{F4E16E61-2189-D443-B53B-AF9371F45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5925" y="3570288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2" name="Text Box 1031">
            <a:extLst>
              <a:ext uri="{FF2B5EF4-FFF2-40B4-BE49-F238E27FC236}">
                <a16:creationId xmlns:a16="http://schemas.microsoft.com/office/drawing/2014/main" id="{93146000-5B78-E846-8DB1-E0EA353B8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638" y="3481388"/>
            <a:ext cx="153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page number</a:t>
            </a:r>
          </a:p>
        </p:txBody>
      </p:sp>
      <p:sp>
        <p:nvSpPr>
          <p:cNvPr id="55303" name="Text Box 1032">
            <a:extLst>
              <a:ext uri="{FF2B5EF4-FFF2-40B4-BE49-F238E27FC236}">
                <a16:creationId xmlns:a16="http://schemas.microsoft.com/office/drawing/2014/main" id="{9176E2F3-2AC8-4D4F-AAA9-7ECB6DC84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7363" y="3494088"/>
            <a:ext cx="1314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page offset</a:t>
            </a:r>
          </a:p>
        </p:txBody>
      </p:sp>
      <p:sp>
        <p:nvSpPr>
          <p:cNvPr id="55304" name="Text Box 1033">
            <a:extLst>
              <a:ext uri="{FF2B5EF4-FFF2-40B4-BE49-F238E27FC236}">
                <a16:creationId xmlns:a16="http://schemas.microsoft.com/office/drawing/2014/main" id="{ACB061F1-C4E5-324F-9EF9-FA9BA03D8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425" y="39401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i="1"/>
              <a:t>p</a:t>
            </a:r>
            <a:endParaRPr kumimoji="0" lang="en-US" altLang="zh-CN"/>
          </a:p>
        </p:txBody>
      </p:sp>
      <p:sp>
        <p:nvSpPr>
          <p:cNvPr id="55305" name="Text Box 1035">
            <a:extLst>
              <a:ext uri="{FF2B5EF4-FFF2-40B4-BE49-F238E27FC236}">
                <a16:creationId xmlns:a16="http://schemas.microsoft.com/office/drawing/2014/main" id="{99A3CA82-B4B3-AB4B-BF41-6E667F3EC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550" y="39703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i="1"/>
              <a:t>d</a:t>
            </a:r>
            <a:endParaRPr kumimoji="0" lang="en-US" altLang="zh-CN"/>
          </a:p>
        </p:txBody>
      </p:sp>
      <p:sp>
        <p:nvSpPr>
          <p:cNvPr id="55306" name="Text Box 1036">
            <a:extLst>
              <a:ext uri="{FF2B5EF4-FFF2-40B4-BE49-F238E27FC236}">
                <a16:creationId xmlns:a16="http://schemas.microsoft.com/office/drawing/2014/main" id="{76DDC164-2643-1846-9E5D-E062227A0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4416425"/>
            <a:ext cx="1203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i="1"/>
              <a:t>m – n</a:t>
            </a:r>
            <a:r>
              <a:rPr kumimoji="0" lang="zh-CN" altLang="en-US" i="1"/>
              <a:t> </a:t>
            </a:r>
            <a:r>
              <a:rPr kumimoji="0" lang="en-US" altLang="zh-CN" i="1"/>
              <a:t>bits</a:t>
            </a:r>
          </a:p>
        </p:txBody>
      </p:sp>
      <p:sp>
        <p:nvSpPr>
          <p:cNvPr id="55307" name="Text Box 1038">
            <a:extLst>
              <a:ext uri="{FF2B5EF4-FFF2-40B4-BE49-F238E27FC236}">
                <a16:creationId xmlns:a16="http://schemas.microsoft.com/office/drawing/2014/main" id="{7B84FDB0-F8E0-AC4C-A9DE-0BA7F93E9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4395788"/>
            <a:ext cx="9159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i="1"/>
              <a:t>n</a:t>
            </a:r>
            <a:r>
              <a:rPr kumimoji="0" lang="zh-CN" altLang="en-US" i="1"/>
              <a:t> </a:t>
            </a:r>
            <a:r>
              <a:rPr kumimoji="0" lang="en-US" altLang="zh-CN" i="1"/>
              <a:t>bits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>
            <a:extLst>
              <a:ext uri="{FF2B5EF4-FFF2-40B4-BE49-F238E27FC236}">
                <a16:creationId xmlns:a16="http://schemas.microsoft.com/office/drawing/2014/main" id="{B46373EB-FC33-6C4B-9311-FC591E2D9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95FCA40-D7E5-E947-B009-8B31B4375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425575"/>
            <a:ext cx="6651625" cy="4440238"/>
          </a:xfrm>
        </p:spPr>
        <p:txBody>
          <a:bodyPr/>
          <a:lstStyle/>
          <a:p>
            <a:r>
              <a:rPr lang="en-US" altLang="zh-CN"/>
              <a:t>To provide a detailed description of various ways of organizing memory hardware</a:t>
            </a:r>
          </a:p>
          <a:p>
            <a:r>
              <a:rPr lang="en-US" altLang="zh-CN"/>
              <a:t>To discuss various memory-management techniques, including paging and segmentation</a:t>
            </a:r>
          </a:p>
          <a:p>
            <a:r>
              <a:rPr lang="en-US" altLang="zh-CN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872D7778-145E-EC44-BA24-CA6C4D7530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Paging Hardware</a:t>
            </a:r>
          </a:p>
        </p:txBody>
      </p:sp>
      <p:pic>
        <p:nvPicPr>
          <p:cNvPr id="57347" name="Picture 3">
            <a:extLst>
              <a:ext uri="{FF2B5EF4-FFF2-40B4-BE49-F238E27FC236}">
                <a16:creationId xmlns:a16="http://schemas.microsoft.com/office/drawing/2014/main" id="{05EB2E9E-04E5-7648-B080-18A386AA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0748" r="620" b="11162"/>
          <a:stretch>
            <a:fillRect/>
          </a:stretch>
        </p:blipFill>
        <p:spPr bwMode="auto">
          <a:xfrm>
            <a:off x="1233488" y="1506538"/>
            <a:ext cx="7251700" cy="429895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>
            <a:extLst>
              <a:ext uri="{FF2B5EF4-FFF2-40B4-BE49-F238E27FC236}">
                <a16:creationId xmlns:a16="http://schemas.microsoft.com/office/drawing/2014/main" id="{72F4E731-EDDF-6A46-919E-8C8DDC19A2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/>
              <a:t>Paging Model of Logical and Physical Memory</a:t>
            </a:r>
            <a:endParaRPr lang="en-US" altLang="zh-CN" sz="2000"/>
          </a:p>
        </p:txBody>
      </p:sp>
      <p:pic>
        <p:nvPicPr>
          <p:cNvPr id="59395" name="Picture 1029">
            <a:extLst>
              <a:ext uri="{FF2B5EF4-FFF2-40B4-BE49-F238E27FC236}">
                <a16:creationId xmlns:a16="http://schemas.microsoft.com/office/drawing/2014/main" id="{CA941E28-B92C-C04F-9EAC-368D3D46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1" t="623" r="10611" b="951"/>
          <a:stretch>
            <a:fillRect/>
          </a:stretch>
        </p:blipFill>
        <p:spPr bwMode="auto">
          <a:xfrm>
            <a:off x="2225675" y="1824038"/>
            <a:ext cx="4429125" cy="4138612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48A0C699-ED97-2046-8562-442C6B0CC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Paging Example</a:t>
            </a: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B7557715-E5C1-9F47-963A-3BCA3F6D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8" t="639" r="20580" b="639"/>
          <a:stretch>
            <a:fillRect/>
          </a:stretch>
        </p:blipFill>
        <p:spPr bwMode="auto">
          <a:xfrm>
            <a:off x="2335213" y="960438"/>
            <a:ext cx="4060825" cy="505618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44" name="Text Box 5">
            <a:extLst>
              <a:ext uri="{FF2B5EF4-FFF2-40B4-BE49-F238E27FC236}">
                <a16:creationId xmlns:a16="http://schemas.microsoft.com/office/drawing/2014/main" id="{50E8E9C3-03AC-CE46-A187-AEF63CF89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663" y="6107113"/>
            <a:ext cx="40782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32-byte memory and 4-byte pages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07E4F2D9-5987-5E44-A159-704526882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Free Frames</a:t>
            </a:r>
          </a:p>
        </p:txBody>
      </p:sp>
      <p:sp>
        <p:nvSpPr>
          <p:cNvPr id="63491" name="Text Box 4">
            <a:extLst>
              <a:ext uri="{FF2B5EF4-FFF2-40B4-BE49-F238E27FC236}">
                <a16:creationId xmlns:a16="http://schemas.microsoft.com/office/drawing/2014/main" id="{1006FE70-E90A-D64F-BECC-0212D809E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0" y="6002338"/>
            <a:ext cx="188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Before allocation</a:t>
            </a:r>
          </a:p>
        </p:txBody>
      </p:sp>
      <p:sp>
        <p:nvSpPr>
          <p:cNvPr id="63492" name="Text Box 5">
            <a:extLst>
              <a:ext uri="{FF2B5EF4-FFF2-40B4-BE49-F238E27FC236}">
                <a16:creationId xmlns:a16="http://schemas.microsoft.com/office/drawing/2014/main" id="{76E12C20-95CA-BA44-9813-909D3052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1463" y="5964238"/>
            <a:ext cx="169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After allocation</a:t>
            </a:r>
          </a:p>
        </p:txBody>
      </p:sp>
      <p:pic>
        <p:nvPicPr>
          <p:cNvPr id="63493" name="Picture 6">
            <a:extLst>
              <a:ext uri="{FF2B5EF4-FFF2-40B4-BE49-F238E27FC236}">
                <a16:creationId xmlns:a16="http://schemas.microsoft.com/office/drawing/2014/main" id="{EF2293C5-3AC1-BA4E-93FB-46E100702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 t="2477" r="699" b="3087"/>
          <a:stretch>
            <a:fillRect/>
          </a:stretch>
        </p:blipFill>
        <p:spPr bwMode="auto">
          <a:xfrm>
            <a:off x="1590675" y="1535113"/>
            <a:ext cx="5929313" cy="42576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4" name="Oval 7">
            <a:extLst>
              <a:ext uri="{FF2B5EF4-FFF2-40B4-BE49-F238E27FC236}">
                <a16:creationId xmlns:a16="http://schemas.microsoft.com/office/drawing/2014/main" id="{CCDEDDA2-A452-2E43-80B6-D0BDD3DD2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8113" y="1387475"/>
            <a:ext cx="1427162" cy="415925"/>
          </a:xfrm>
          <a:prstGeom prst="ellips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A415B599-AEF7-5D4D-B0AD-F6EF7CCEE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Implementation of Page Table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CA12ABFE-1391-FB4A-B40B-6119CF18D0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6675438" cy="4454525"/>
          </a:xfrm>
        </p:spPr>
        <p:txBody>
          <a:bodyPr/>
          <a:lstStyle/>
          <a:p>
            <a:r>
              <a:rPr lang="en-US" altLang="zh-CN"/>
              <a:t>Page table is kept in main memory</a:t>
            </a:r>
          </a:p>
          <a:p>
            <a:r>
              <a:rPr lang="en-US" altLang="zh-CN" b="1"/>
              <a:t>Page-table base register (PTBR)</a:t>
            </a:r>
            <a:r>
              <a:rPr lang="en-US" altLang="zh-CN"/>
              <a:t> points to the page table</a:t>
            </a:r>
          </a:p>
          <a:p>
            <a:r>
              <a:rPr lang="en-US" altLang="zh-CN" b="1"/>
              <a:t>Page-table length register (PTLR)</a:t>
            </a:r>
            <a:r>
              <a:rPr lang="en-US" altLang="zh-CN"/>
              <a:t> indicates size of the page table</a:t>
            </a:r>
          </a:p>
          <a:p>
            <a:r>
              <a:rPr lang="en-US" altLang="zh-CN"/>
              <a:t>In this scheme every data/instruction access requires </a:t>
            </a:r>
            <a:r>
              <a:rPr lang="en-US" altLang="zh-CN">
                <a:solidFill>
                  <a:srgbClr val="FF0000"/>
                </a:solidFill>
              </a:rPr>
              <a:t>two</a:t>
            </a:r>
            <a:r>
              <a:rPr lang="en-US" altLang="zh-CN"/>
              <a:t> memory accesses.  One for the page table and one for the data/instruction.</a:t>
            </a:r>
          </a:p>
          <a:p>
            <a:r>
              <a:rPr lang="en-US" altLang="zh-CN"/>
              <a:t>The two-memory-access problem can be solved by the use of a special fast-lookup hardware cache called </a:t>
            </a:r>
            <a:r>
              <a:rPr lang="en-US" altLang="zh-CN" b="1"/>
              <a:t>associative memory </a:t>
            </a:r>
            <a:r>
              <a:rPr lang="en-US" altLang="zh-CN"/>
              <a:t>or </a:t>
            </a:r>
            <a:r>
              <a:rPr lang="en-US" altLang="zh-CN" b="1"/>
              <a:t>translation look-aside buffers (TLBs </a:t>
            </a:r>
            <a:r>
              <a:rPr lang="zh-CN" altLang="en-US" b="1"/>
              <a:t>转换旁视缓冲</a:t>
            </a:r>
            <a:r>
              <a:rPr lang="en-US" altLang="zh-CN" b="1"/>
              <a:t>, </a:t>
            </a:r>
            <a:r>
              <a:rPr lang="zh-CN" altLang="en-US" b="1"/>
              <a:t>一称快表</a:t>
            </a:r>
            <a:r>
              <a:rPr lang="en-US" altLang="zh-CN" b="1"/>
              <a:t>)</a:t>
            </a:r>
          </a:p>
          <a:p>
            <a:r>
              <a:rPr lang="en-US" altLang="zh-CN"/>
              <a:t>Some TLBs store</a:t>
            </a:r>
            <a:r>
              <a:rPr lang="en-US" altLang="zh-CN" b="1"/>
              <a:t> address-space identifiers (ASIDs) </a:t>
            </a:r>
            <a:r>
              <a:rPr lang="en-US" altLang="zh-CN"/>
              <a:t>in each TLB entry – uniquely identifies each process to provide address-space protection for that process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050">
            <a:extLst>
              <a:ext uri="{FF2B5EF4-FFF2-40B4-BE49-F238E27FC236}">
                <a16:creationId xmlns:a16="http://schemas.microsoft.com/office/drawing/2014/main" id="{DEF52E34-9914-E841-8B8E-2CEC9A1DD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TLB</a:t>
            </a:r>
          </a:p>
        </p:txBody>
      </p:sp>
      <p:sp>
        <p:nvSpPr>
          <p:cNvPr id="67587" name="Rectangle 2051">
            <a:extLst>
              <a:ext uri="{FF2B5EF4-FFF2-40B4-BE49-F238E27FC236}">
                <a16:creationId xmlns:a16="http://schemas.microsoft.com/office/drawing/2014/main" id="{EC4A59E8-0755-C043-B7BA-6E39594CC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06513"/>
            <a:ext cx="7351713" cy="4483100"/>
          </a:xfrm>
        </p:spPr>
        <p:txBody>
          <a:bodyPr/>
          <a:lstStyle/>
          <a:p>
            <a:r>
              <a:rPr lang="en-US" altLang="zh-CN"/>
              <a:t>TLB – parallel search 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>
              <a:buFont typeface="Monotype Sorts" pitchFamily="2" charset="2"/>
              <a:buNone/>
            </a:pPr>
            <a:r>
              <a:rPr lang="en-US" altLang="zh-CN"/>
              <a:t>	Address translation (p, d)</a:t>
            </a:r>
          </a:p>
          <a:p>
            <a:pPr marL="628650" lvl="1"/>
            <a:r>
              <a:rPr lang="en-US" altLang="zh-CN"/>
              <a:t>If p is in associative register, get frame # out</a:t>
            </a:r>
          </a:p>
          <a:p>
            <a:pPr marL="628650" lvl="1"/>
            <a:r>
              <a:rPr lang="en-US" altLang="zh-CN"/>
              <a:t>Otherwise get frame # from page table in memory</a:t>
            </a:r>
          </a:p>
          <a:p>
            <a:pPr marL="628650" lvl="1"/>
            <a:endParaRPr lang="zh-CN" altLang="en-US"/>
          </a:p>
        </p:txBody>
      </p:sp>
      <p:sp>
        <p:nvSpPr>
          <p:cNvPr id="67588" name="Rectangle 2052">
            <a:extLst>
              <a:ext uri="{FF2B5EF4-FFF2-40B4-BE49-F238E27FC236}">
                <a16:creationId xmlns:a16="http://schemas.microsoft.com/office/drawing/2014/main" id="{7B646571-D1B0-D549-8BC4-B430D8D48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2105025"/>
            <a:ext cx="2895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67589" name="Line 2053">
            <a:extLst>
              <a:ext uri="{FF2B5EF4-FFF2-40B4-BE49-F238E27FC236}">
                <a16:creationId xmlns:a16="http://schemas.microsoft.com/office/drawing/2014/main" id="{854D372C-D0D3-3344-B3A9-A3E6117E12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6913" y="164782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0" name="Line 2054">
            <a:extLst>
              <a:ext uri="{FF2B5EF4-FFF2-40B4-BE49-F238E27FC236}">
                <a16:creationId xmlns:a16="http://schemas.microsoft.com/office/drawing/2014/main" id="{6BECDCF1-C6CF-3941-BED5-91F96C44C3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24098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1" name="Line 2055">
            <a:extLst>
              <a:ext uri="{FF2B5EF4-FFF2-40B4-BE49-F238E27FC236}">
                <a16:creationId xmlns:a16="http://schemas.microsoft.com/office/drawing/2014/main" id="{6711A21B-D855-784E-AD56-EF0170CC13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2714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2" name="Line 2056">
            <a:extLst>
              <a:ext uri="{FF2B5EF4-FFF2-40B4-BE49-F238E27FC236}">
                <a16:creationId xmlns:a16="http://schemas.microsoft.com/office/drawing/2014/main" id="{2C7B1B1D-79BF-AF41-8B43-0AC94625A4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3095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3" name="Rectangle 2057">
            <a:extLst>
              <a:ext uri="{FF2B5EF4-FFF2-40B4-BE49-F238E27FC236}">
                <a16:creationId xmlns:a16="http://schemas.microsoft.com/office/drawing/2014/main" id="{9B3739EA-0F1A-824B-895B-7DB76F739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3913" y="1724025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400"/>
              <a:t>Page #</a:t>
            </a:r>
          </a:p>
        </p:txBody>
      </p:sp>
      <p:sp>
        <p:nvSpPr>
          <p:cNvPr id="67594" name="Rectangle 2058">
            <a:extLst>
              <a:ext uri="{FF2B5EF4-FFF2-40B4-BE49-F238E27FC236}">
                <a16:creationId xmlns:a16="http://schemas.microsoft.com/office/drawing/2014/main" id="{8DF39958-9A76-154C-BA77-CFF8EF867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1724025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400"/>
              <a:t>Frame #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847279F2-D21E-D542-884A-08DAD0E4D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Paging Hardware With TLB</a:t>
            </a:r>
            <a:endParaRPr lang="en-US" altLang="zh-CN" sz="2400"/>
          </a:p>
        </p:txBody>
      </p:sp>
      <p:pic>
        <p:nvPicPr>
          <p:cNvPr id="69635" name="Picture 4">
            <a:extLst>
              <a:ext uri="{FF2B5EF4-FFF2-40B4-BE49-F238E27FC236}">
                <a16:creationId xmlns:a16="http://schemas.microsoft.com/office/drawing/2014/main" id="{1867B5FE-44DA-F549-8DB2-E9587666C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" t="1041" r="1292" b="682"/>
          <a:stretch>
            <a:fillRect/>
          </a:stretch>
        </p:blipFill>
        <p:spPr bwMode="auto">
          <a:xfrm>
            <a:off x="1658938" y="1670050"/>
            <a:ext cx="5770562" cy="43656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C97886F-7D4F-9F42-AEA4-6BB64AD13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Effective Access Time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F3F64140-1D53-B448-ABBC-B9C415BCAF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354138"/>
            <a:ext cx="6677025" cy="4384675"/>
          </a:xfrm>
        </p:spPr>
        <p:txBody>
          <a:bodyPr/>
          <a:lstStyle/>
          <a:p>
            <a:pPr>
              <a:tabLst>
                <a:tab pos="2063750" algn="l"/>
                <a:tab pos="2568575" algn="l"/>
              </a:tabLst>
            </a:pPr>
            <a:r>
              <a:rPr lang="en-US" altLang="zh-CN"/>
              <a:t>Associative Lookup = </a:t>
            </a:r>
            <a:r>
              <a:rPr lang="en-US" altLang="zh-CN">
                <a:sym typeface="Symbol" pitchFamily="2" charset="2"/>
              </a:rPr>
              <a:t> time unit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>
                <a:sym typeface="Symbol" pitchFamily="2" charset="2"/>
              </a:rPr>
              <a:t>Assume memory cycle time is 1 microsecond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>
                <a:sym typeface="Symbol" pitchFamily="2" charset="2"/>
              </a:rPr>
              <a:t>Hit ratio – percentage of times that a page number is found in the associative registers; ratio related to number of associative registers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>
                <a:sym typeface="Symbol" pitchFamily="2" charset="2"/>
              </a:rPr>
              <a:t>Hit ratio = </a:t>
            </a:r>
          </a:p>
          <a:p>
            <a:pPr>
              <a:tabLst>
                <a:tab pos="2063750" algn="l"/>
                <a:tab pos="2568575" algn="l"/>
              </a:tabLst>
            </a:pPr>
            <a:r>
              <a:rPr lang="en-US" altLang="zh-CN" b="1">
                <a:sym typeface="Symbol" pitchFamily="2" charset="2"/>
              </a:rPr>
              <a:t>Effective Access Time</a:t>
            </a:r>
            <a:r>
              <a:rPr lang="en-US" altLang="zh-CN">
                <a:sym typeface="Symbol" pitchFamily="2" charset="2"/>
              </a:rPr>
              <a:t> (EAT)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CN"/>
              <a:t>		EAT = (1 + </a:t>
            </a:r>
            <a:r>
              <a:rPr lang="en-US" altLang="zh-CN">
                <a:sym typeface="Symbol" pitchFamily="2" charset="2"/>
              </a:rPr>
              <a:t>)  + (2 + )(1 – )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CN">
                <a:sym typeface="Symbol" pitchFamily="2" charset="2"/>
              </a:rPr>
              <a:t>			= 2 +  – </a:t>
            </a:r>
          </a:p>
          <a:p>
            <a:pPr>
              <a:buFont typeface="Monotype Sorts" pitchFamily="2" charset="2"/>
              <a:buNone/>
              <a:tabLst>
                <a:tab pos="2063750" algn="l"/>
                <a:tab pos="2568575" algn="l"/>
              </a:tabLst>
            </a:pPr>
            <a:r>
              <a:rPr lang="en-US" altLang="zh-CN"/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050">
            <a:extLst>
              <a:ext uri="{FF2B5EF4-FFF2-40B4-BE49-F238E27FC236}">
                <a16:creationId xmlns:a16="http://schemas.microsoft.com/office/drawing/2014/main" id="{FF44F5EB-52E1-6146-B16D-CF02F8F0AE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Memory Protection in Paged Scheme</a:t>
            </a:r>
          </a:p>
        </p:txBody>
      </p:sp>
      <p:sp>
        <p:nvSpPr>
          <p:cNvPr id="73731" name="Rectangle 2051">
            <a:extLst>
              <a:ext uri="{FF2B5EF4-FFF2-40B4-BE49-F238E27FC236}">
                <a16:creationId xmlns:a16="http://schemas.microsoft.com/office/drawing/2014/main" id="{4F4E3BEF-F9D8-3B46-AE1F-FF8964C7D9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6873875" cy="4468813"/>
          </a:xfrm>
        </p:spPr>
        <p:txBody>
          <a:bodyPr/>
          <a:lstStyle/>
          <a:p>
            <a:r>
              <a:rPr lang="en-US" altLang="zh-CN"/>
              <a:t>Memory protection implemented by associating protection bit with each frame</a:t>
            </a:r>
            <a:br>
              <a:rPr lang="en-US" altLang="zh-CN"/>
            </a:br>
            <a:endParaRPr lang="en-US" altLang="zh-CN"/>
          </a:p>
          <a:p>
            <a:r>
              <a:rPr lang="en-US" altLang="zh-CN" b="1"/>
              <a:t>Valid-invalid</a:t>
            </a:r>
            <a:r>
              <a:rPr lang="en-US" altLang="zh-CN"/>
              <a:t> bit attached to each entry in the page table:</a:t>
            </a:r>
          </a:p>
          <a:p>
            <a:pPr lvl="1"/>
            <a:r>
              <a:rPr lang="en-US" altLang="zh-CN"/>
              <a:t>“valid” indicates that the associated page is in the process’ logical address space, and is thus a legal page</a:t>
            </a:r>
          </a:p>
          <a:p>
            <a:pPr lvl="1"/>
            <a:r>
              <a:rPr lang="en-US" altLang="zh-CN"/>
              <a:t>“invalid” indicates that the page is not in the process’ logical address space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0DCFE406-CB1A-414E-AF44-92CB132B0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2338" y="0"/>
            <a:ext cx="8161337" cy="844550"/>
          </a:xfrm>
        </p:spPr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Valid (v) or Invalid (i) Bit In A Page Table</a:t>
            </a:r>
          </a:p>
        </p:txBody>
      </p:sp>
      <p:pic>
        <p:nvPicPr>
          <p:cNvPr id="75779" name="Picture 4">
            <a:extLst>
              <a:ext uri="{FF2B5EF4-FFF2-40B4-BE49-F238E27FC236}">
                <a16:creationId xmlns:a16="http://schemas.microsoft.com/office/drawing/2014/main" id="{C0B6F67F-BA63-7444-BEFA-3729724E5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" t="603" r="7301" b="603"/>
          <a:stretch>
            <a:fillRect/>
          </a:stretch>
        </p:blipFill>
        <p:spPr bwMode="auto">
          <a:xfrm>
            <a:off x="1836738" y="1493838"/>
            <a:ext cx="5329237" cy="462438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416290EB-D980-2048-B487-9FD419576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231063" cy="609600"/>
          </a:xfrm>
        </p:spPr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Background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FA0F80D-3E76-2C48-945A-ABD0039889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CN"/>
              <a:t>Program must be brought (from disk)  into memory and placed within a process for it to be run</a:t>
            </a:r>
          </a:p>
          <a:p>
            <a:r>
              <a:rPr lang="en-US" altLang="zh-CN"/>
              <a:t>Main memory and registers are only storage CPU can access directly</a:t>
            </a:r>
          </a:p>
          <a:p>
            <a:r>
              <a:rPr lang="en-US" altLang="zh-CN"/>
              <a:t>Register access in one CPU clock (or less)</a:t>
            </a:r>
          </a:p>
          <a:p>
            <a:r>
              <a:rPr lang="en-US" altLang="zh-CN"/>
              <a:t>Main memory can take many cycles</a:t>
            </a:r>
          </a:p>
          <a:p>
            <a:r>
              <a:rPr lang="en-US" altLang="zh-CN" b="1"/>
              <a:t>Cache</a:t>
            </a:r>
            <a:r>
              <a:rPr lang="en-US" altLang="zh-CN"/>
              <a:t> sits between main memory and CPU registers</a:t>
            </a:r>
          </a:p>
          <a:p>
            <a:r>
              <a:rPr lang="en-US" altLang="zh-CN"/>
              <a:t>Protection of memory required to ensure correct operation</a:t>
            </a:r>
          </a:p>
          <a:p>
            <a:pPr>
              <a:buFont typeface="Monotype Sorts" pitchFamily="2" charset="2"/>
              <a:buNone/>
            </a:pPr>
            <a:endParaRPr lang="en-US" altLang="zh-CN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>
            <a:extLst>
              <a:ext uri="{FF2B5EF4-FFF2-40B4-BE49-F238E27FC236}">
                <a16:creationId xmlns:a16="http://schemas.microsoft.com/office/drawing/2014/main" id="{22CC1282-73D6-474A-A9F2-CC68AB6AC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Shared Pages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7AA37FC-6D50-9A4E-9BC9-383D0B2749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6821488" cy="4483100"/>
          </a:xfrm>
        </p:spPr>
        <p:txBody>
          <a:bodyPr/>
          <a:lstStyle/>
          <a:p>
            <a:r>
              <a:rPr lang="en-US" altLang="zh-CN" b="1"/>
              <a:t>Shared code</a:t>
            </a:r>
          </a:p>
          <a:p>
            <a:pPr lvl="1"/>
            <a:r>
              <a:rPr lang="en-US" altLang="zh-CN"/>
              <a:t>One copy of read-only (reentrant) code shared among processes (i.e., text editors, compilers, window systems).</a:t>
            </a:r>
          </a:p>
          <a:p>
            <a:pPr lvl="1"/>
            <a:r>
              <a:rPr lang="en-US" altLang="zh-CN"/>
              <a:t>Shared code must appear in same location in the logical address space of all processes</a:t>
            </a:r>
            <a:br>
              <a:rPr lang="en-US" altLang="zh-CN"/>
            </a:br>
            <a:endParaRPr lang="en-US" altLang="zh-CN"/>
          </a:p>
          <a:p>
            <a:r>
              <a:rPr lang="en-US" altLang="zh-CN" b="1"/>
              <a:t>Private code and data</a:t>
            </a:r>
            <a:r>
              <a:rPr lang="en-US" altLang="zh-CN"/>
              <a:t> </a:t>
            </a:r>
          </a:p>
          <a:p>
            <a:pPr lvl="1"/>
            <a:r>
              <a:rPr lang="en-US" altLang="zh-CN"/>
              <a:t>Each process keeps a separate copy of the code and data</a:t>
            </a:r>
          </a:p>
          <a:p>
            <a:pPr lvl="1"/>
            <a:r>
              <a:rPr lang="en-US" altLang="zh-CN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>
            <a:extLst>
              <a:ext uri="{FF2B5EF4-FFF2-40B4-BE49-F238E27FC236}">
                <a16:creationId xmlns:a16="http://schemas.microsoft.com/office/drawing/2014/main" id="{14AAC479-5B97-DC44-86A8-C8D818C1DE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Shared Pages Example</a:t>
            </a:r>
            <a:endParaRPr lang="en-US" altLang="zh-CN" sz="2400"/>
          </a:p>
        </p:txBody>
      </p:sp>
      <p:pic>
        <p:nvPicPr>
          <p:cNvPr id="79875" name="Picture 3">
            <a:extLst>
              <a:ext uri="{FF2B5EF4-FFF2-40B4-BE49-F238E27FC236}">
                <a16:creationId xmlns:a16="http://schemas.microsoft.com/office/drawing/2014/main" id="{DE16670F-51F7-DB42-8766-518EF2B7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8" t="1320" r="13441" b="1775"/>
          <a:stretch>
            <a:fillRect/>
          </a:stretch>
        </p:blipFill>
        <p:spPr bwMode="auto">
          <a:xfrm>
            <a:off x="2301875" y="1395413"/>
            <a:ext cx="4792663" cy="4760912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D1279BCB-9535-3644-8258-34B2828EA7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Structure of the Page Table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B09E56E-9614-5147-AE50-D1C65AA8F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CN"/>
              <a:t>Hierarchical Paging</a:t>
            </a:r>
          </a:p>
          <a:p>
            <a:endParaRPr lang="en-US" altLang="zh-CN"/>
          </a:p>
          <a:p>
            <a:r>
              <a:rPr lang="en-US" altLang="zh-CN"/>
              <a:t>Hashed Page Tables</a:t>
            </a:r>
          </a:p>
          <a:p>
            <a:endParaRPr lang="en-US" altLang="zh-CN"/>
          </a:p>
          <a:p>
            <a:r>
              <a:rPr lang="en-US" altLang="zh-CN"/>
              <a:t>Inverted Page Tables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BD378B9B-CAB6-A74F-BFFF-3E668B6ED7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Hierarchical Page Tables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751CE5B0-6532-3540-B92C-AD42C678F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CN"/>
              <a:t>Break up the logical address space into multiple page tables – to </a:t>
            </a:r>
            <a:r>
              <a:rPr lang="en-US" altLang="zh-CN" i="1">
                <a:solidFill>
                  <a:srgbClr val="FF0000"/>
                </a:solidFill>
              </a:rPr>
              <a:t>page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/>
              <a:t>the page table</a:t>
            </a:r>
          </a:p>
          <a:p>
            <a:endParaRPr lang="en-US" altLang="zh-CN"/>
          </a:p>
          <a:p>
            <a:r>
              <a:rPr lang="en-US" altLang="zh-CN"/>
              <a:t>A simple technique is a two-level page table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2773F9A6-6E4B-C64F-97F6-2E2DF824BF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Two-Level Page-Table Scheme</a:t>
            </a:r>
            <a:endParaRPr lang="en-US" altLang="zh-CN" sz="2400"/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3F5A3D4E-2374-BF4C-847B-F3DA64EEC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2" t="847" r="15005" b="1042"/>
          <a:stretch>
            <a:fillRect/>
          </a:stretch>
        </p:blipFill>
        <p:spPr bwMode="auto">
          <a:xfrm>
            <a:off x="2379663" y="1630363"/>
            <a:ext cx="4305300" cy="4525962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00D21FA3-426A-D744-B475-2D80E955A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Two-Level Paging Example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F473C7F-3AD7-C146-A466-44ABB47E8E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81088" y="1533525"/>
            <a:ext cx="710565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1600"/>
              <a:t>A logical address (on 32-bit machine with 1K page size) is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600"/>
              <a:t>a page number consisting of 22 bits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600"/>
              <a:t>a page offset consisting of 10 bits</a:t>
            </a:r>
          </a:p>
          <a:p>
            <a:pPr>
              <a:lnSpc>
                <a:spcPct val="90000"/>
              </a:lnSpc>
            </a:pPr>
            <a:r>
              <a:rPr lang="en-US" altLang="zh-CN" sz="1600"/>
              <a:t>Since the page table is paged, the page number is further divided into: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600"/>
              <a:t>a 12-bit page number </a:t>
            </a:r>
          </a:p>
          <a:p>
            <a:pPr marL="628650" lvl="1">
              <a:lnSpc>
                <a:spcPct val="90000"/>
              </a:lnSpc>
            </a:pPr>
            <a:r>
              <a:rPr lang="en-US" altLang="zh-CN" sz="1600"/>
              <a:t>a 10-bit page offset</a:t>
            </a:r>
          </a:p>
          <a:p>
            <a:pPr>
              <a:lnSpc>
                <a:spcPct val="90000"/>
              </a:lnSpc>
            </a:pPr>
            <a:r>
              <a:rPr lang="en-US" altLang="zh-CN" sz="1600"/>
              <a:t>Thus, a logical address is as follows:</a:t>
            </a:r>
            <a:br>
              <a:rPr lang="en-US" altLang="zh-CN" sz="1600"/>
            </a:br>
            <a:r>
              <a:rPr lang="en-US" altLang="zh-CN" sz="1600"/>
              <a:t/>
            </a:r>
            <a:br>
              <a:rPr lang="en-US" altLang="zh-CN" sz="1600"/>
            </a:br>
            <a:r>
              <a:rPr lang="en-US" altLang="zh-CN" sz="1600"/>
              <a:t/>
            </a:r>
            <a:br>
              <a:rPr lang="en-US" altLang="zh-CN" sz="1600"/>
            </a:br>
            <a:r>
              <a:rPr lang="en-US" altLang="zh-CN" sz="1600"/>
              <a:t/>
            </a:r>
            <a:br>
              <a:rPr lang="en-US" altLang="zh-CN" sz="1600"/>
            </a:br>
            <a:r>
              <a:rPr lang="en-US" altLang="zh-CN" sz="1600"/>
              <a:t/>
            </a:r>
            <a:br>
              <a:rPr lang="en-US" altLang="zh-CN" sz="1600"/>
            </a:br>
            <a:r>
              <a:rPr lang="en-US" altLang="zh-CN" sz="1600"/>
              <a:t/>
            </a:r>
            <a:br>
              <a:rPr lang="en-US" altLang="zh-CN" sz="1600"/>
            </a:br>
            <a:r>
              <a:rPr lang="en-US" altLang="zh-CN" sz="1600"/>
              <a:t/>
            </a:r>
            <a:br>
              <a:rPr lang="en-US" altLang="zh-CN" sz="1600"/>
            </a:br>
            <a:r>
              <a:rPr lang="en-US" altLang="zh-CN" sz="1600"/>
              <a:t/>
            </a:r>
            <a:br>
              <a:rPr lang="en-US" altLang="zh-CN" sz="1600"/>
            </a:br>
            <a:r>
              <a:rPr lang="en-US" altLang="zh-CN" sz="1600"/>
              <a:t/>
            </a:r>
            <a:br>
              <a:rPr lang="en-US" altLang="zh-CN" sz="1600"/>
            </a:br>
            <a:r>
              <a:rPr lang="en-US" altLang="zh-CN" sz="1600"/>
              <a:t/>
            </a:r>
            <a:br>
              <a:rPr lang="en-US" altLang="zh-CN" sz="1600"/>
            </a:br>
            <a:r>
              <a:rPr lang="en-US" altLang="zh-CN" sz="1600"/>
              <a:t>where</a:t>
            </a:r>
            <a:r>
              <a:rPr lang="en-US" altLang="zh-CN" sz="1600" i="1"/>
              <a:t> p</a:t>
            </a:r>
            <a:r>
              <a:rPr lang="en-US" altLang="zh-CN" sz="1600" i="1" baseline="-25000"/>
              <a:t>1</a:t>
            </a:r>
            <a:r>
              <a:rPr lang="en-US" altLang="zh-CN" sz="1600"/>
              <a:t> is an index into the outer page table, and </a:t>
            </a:r>
            <a:r>
              <a:rPr lang="en-US" altLang="zh-CN" sz="1600" i="1"/>
              <a:t>p</a:t>
            </a:r>
            <a:r>
              <a:rPr lang="en-US" altLang="zh-CN" sz="1600" i="1" baseline="-25000"/>
              <a:t>2</a:t>
            </a:r>
            <a:r>
              <a:rPr lang="en-US" altLang="zh-CN" sz="1600"/>
              <a:t> is the displacement within the page of the outer page table</a:t>
            </a:r>
          </a:p>
        </p:txBody>
      </p:sp>
      <p:sp>
        <p:nvSpPr>
          <p:cNvPr id="88068" name="Rectangle 4">
            <a:extLst>
              <a:ext uri="{FF2B5EF4-FFF2-40B4-BE49-F238E27FC236}">
                <a16:creationId xmlns:a16="http://schemas.microsoft.com/office/drawing/2014/main" id="{F54F13A7-88F3-AF4D-9C75-7DE4DBB2C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7050" y="4387850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88069" name="Line 5">
            <a:extLst>
              <a:ext uri="{FF2B5EF4-FFF2-40B4-BE49-F238E27FC236}">
                <a16:creationId xmlns:a16="http://schemas.microsoft.com/office/drawing/2014/main" id="{68807AB7-CCDC-3745-B81C-14E11B60B6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5250" y="44259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0" name="Line 6">
            <a:extLst>
              <a:ext uri="{FF2B5EF4-FFF2-40B4-BE49-F238E27FC236}">
                <a16:creationId xmlns:a16="http://schemas.microsoft.com/office/drawing/2014/main" id="{4B120007-4D14-DD47-97B6-D68A213B1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0588" y="404495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71" name="Text Box 7">
            <a:extLst>
              <a:ext uri="{FF2B5EF4-FFF2-40B4-BE49-F238E27FC236}">
                <a16:creationId xmlns:a16="http://schemas.microsoft.com/office/drawing/2014/main" id="{4769E36C-0342-F34C-872E-B568701F4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0" y="3956050"/>
            <a:ext cx="1530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page number</a:t>
            </a:r>
          </a:p>
        </p:txBody>
      </p:sp>
      <p:sp>
        <p:nvSpPr>
          <p:cNvPr id="88072" name="Text Box 8">
            <a:extLst>
              <a:ext uri="{FF2B5EF4-FFF2-40B4-BE49-F238E27FC236}">
                <a16:creationId xmlns:a16="http://schemas.microsoft.com/office/drawing/2014/main" id="{2790461C-632C-7D4A-9563-A312D0C76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025" y="3968750"/>
            <a:ext cx="1314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page offset</a:t>
            </a:r>
          </a:p>
        </p:txBody>
      </p:sp>
      <p:sp>
        <p:nvSpPr>
          <p:cNvPr id="88073" name="Text Box 9">
            <a:extLst>
              <a:ext uri="{FF2B5EF4-FFF2-40B4-BE49-F238E27FC236}">
                <a16:creationId xmlns:a16="http://schemas.microsoft.com/office/drawing/2014/main" id="{1F7DEB97-F2B8-624E-B25D-ADE4093AC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0" y="4414838"/>
            <a:ext cx="3952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i="1"/>
              <a:t>p</a:t>
            </a:r>
            <a:r>
              <a:rPr kumimoji="0" lang="en-US" altLang="zh-CN" baseline="-25000"/>
              <a:t>1</a:t>
            </a:r>
            <a:endParaRPr kumimoji="0" lang="en-US" altLang="zh-CN"/>
          </a:p>
        </p:txBody>
      </p:sp>
      <p:sp>
        <p:nvSpPr>
          <p:cNvPr id="88074" name="Text Box 10">
            <a:extLst>
              <a:ext uri="{FF2B5EF4-FFF2-40B4-BE49-F238E27FC236}">
                <a16:creationId xmlns:a16="http://schemas.microsoft.com/office/drawing/2014/main" id="{0DDE2AFE-D240-E74F-81FB-BD7B584AB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0350" y="4406900"/>
            <a:ext cx="395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i="1"/>
              <a:t>p</a:t>
            </a:r>
            <a:r>
              <a:rPr kumimoji="0" lang="en-US" altLang="zh-CN" baseline="-25000"/>
              <a:t>2</a:t>
            </a:r>
            <a:endParaRPr kumimoji="0" lang="en-US" altLang="zh-CN"/>
          </a:p>
        </p:txBody>
      </p:sp>
      <p:sp>
        <p:nvSpPr>
          <p:cNvPr id="88075" name="Text Box 11">
            <a:extLst>
              <a:ext uri="{FF2B5EF4-FFF2-40B4-BE49-F238E27FC236}">
                <a16:creationId xmlns:a16="http://schemas.microsoft.com/office/drawing/2014/main" id="{CEE679F6-6BFC-164E-BD9D-2CCE7B330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4445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i="1"/>
              <a:t>d</a:t>
            </a:r>
            <a:endParaRPr kumimoji="0" lang="en-US" altLang="zh-CN"/>
          </a:p>
        </p:txBody>
      </p:sp>
      <p:sp>
        <p:nvSpPr>
          <p:cNvPr id="88076" name="Text Box 12">
            <a:extLst>
              <a:ext uri="{FF2B5EF4-FFF2-40B4-BE49-F238E27FC236}">
                <a16:creationId xmlns:a16="http://schemas.microsoft.com/office/drawing/2014/main" id="{52E702B0-530A-6E47-A933-423C471F1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0" y="5064125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12</a:t>
            </a:r>
          </a:p>
        </p:txBody>
      </p:sp>
      <p:sp>
        <p:nvSpPr>
          <p:cNvPr id="88077" name="Text Box 13">
            <a:extLst>
              <a:ext uri="{FF2B5EF4-FFF2-40B4-BE49-F238E27FC236}">
                <a16:creationId xmlns:a16="http://schemas.microsoft.com/office/drawing/2014/main" id="{7F5E2459-7036-4948-A5B1-541E852D6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03555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10</a:t>
            </a:r>
          </a:p>
        </p:txBody>
      </p:sp>
      <p:sp>
        <p:nvSpPr>
          <p:cNvPr id="88078" name="Text Box 14">
            <a:extLst>
              <a:ext uri="{FF2B5EF4-FFF2-40B4-BE49-F238E27FC236}">
                <a16:creationId xmlns:a16="http://schemas.microsoft.com/office/drawing/2014/main" id="{899FE10C-2D56-3D46-89B5-B9E46A6E5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035550"/>
            <a:ext cx="43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10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26">
            <a:extLst>
              <a:ext uri="{FF2B5EF4-FFF2-40B4-BE49-F238E27FC236}">
                <a16:creationId xmlns:a16="http://schemas.microsoft.com/office/drawing/2014/main" id="{A64A058B-BF17-B348-B426-202BE4DD62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513" y="24288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zh-CN"/>
              <a:t>Address-Translation Scheme</a:t>
            </a:r>
            <a:endParaRPr lang="en-US" altLang="zh-CN" sz="2400"/>
          </a:p>
        </p:txBody>
      </p:sp>
      <p:pic>
        <p:nvPicPr>
          <p:cNvPr id="90115" name="Picture 1033">
            <a:extLst>
              <a:ext uri="{FF2B5EF4-FFF2-40B4-BE49-F238E27FC236}">
                <a16:creationId xmlns:a16="http://schemas.microsoft.com/office/drawing/2014/main" id="{333B1819-6358-C741-B865-3ABFE010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t="22414" r="511" b="22414"/>
          <a:stretch>
            <a:fillRect/>
          </a:stretch>
        </p:blipFill>
        <p:spPr bwMode="auto">
          <a:xfrm>
            <a:off x="1349375" y="2349500"/>
            <a:ext cx="6265863" cy="26193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5861A51E-2D7D-3747-A774-87DCB86EF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Three-level Paging Scheme</a:t>
            </a:r>
          </a:p>
        </p:txBody>
      </p:sp>
      <p:pic>
        <p:nvPicPr>
          <p:cNvPr id="92163" name="Picture 4">
            <a:extLst>
              <a:ext uri="{FF2B5EF4-FFF2-40B4-BE49-F238E27FC236}">
                <a16:creationId xmlns:a16="http://schemas.microsoft.com/office/drawing/2014/main" id="{1B6B088F-45BF-9047-BD79-9A295CF24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 t="38263" r="458" b="37975"/>
          <a:stretch>
            <a:fillRect/>
          </a:stretch>
        </p:blipFill>
        <p:spPr bwMode="auto">
          <a:xfrm>
            <a:off x="1147763" y="4275138"/>
            <a:ext cx="6675437" cy="12033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5">
            <a:extLst>
              <a:ext uri="{FF2B5EF4-FFF2-40B4-BE49-F238E27FC236}">
                <a16:creationId xmlns:a16="http://schemas.microsoft.com/office/drawing/2014/main" id="{B1009409-B5C3-7245-A9F0-630FC05F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" t="35193" r="647" b="35501"/>
          <a:stretch>
            <a:fillRect/>
          </a:stretch>
        </p:blipFill>
        <p:spPr bwMode="auto">
          <a:xfrm>
            <a:off x="1168400" y="1871663"/>
            <a:ext cx="6065838" cy="1350962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5ECAECAD-A268-204D-A71A-F0699F308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Hashed Page Tables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ED171298-D3A2-9C42-B778-6A413EB4F6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r>
              <a:rPr lang="en-US" altLang="zh-CN"/>
              <a:t>Common in address spaces &gt; 32 bits</a:t>
            </a:r>
          </a:p>
          <a:p>
            <a:endParaRPr lang="en-US" altLang="zh-CN"/>
          </a:p>
          <a:p>
            <a:r>
              <a:rPr lang="en-US" altLang="zh-CN"/>
              <a:t>The virtual page number is hashed into a page table. This page table contains a chain of elements hashing to the same location.</a:t>
            </a:r>
          </a:p>
          <a:p>
            <a:pPr lvl="1"/>
            <a:r>
              <a:rPr lang="en-US" altLang="zh-CN"/>
              <a:t>Each element contains Virtual page number, frame no., a pointer to next element</a:t>
            </a:r>
          </a:p>
          <a:p>
            <a:r>
              <a:rPr lang="en-US" altLang="zh-CN"/>
              <a:t>Virtual page numbers are compared in this chain searching for a match. If a match is found, the corresponding physical frame is extracted.</a:t>
            </a:r>
          </a:p>
          <a:p>
            <a:r>
              <a:rPr lang="en-US" altLang="zh-CN"/>
              <a:t>Variation for 64-bit addresses is the clustered page table</a:t>
            </a:r>
          </a:p>
          <a:p>
            <a:r>
              <a:rPr lang="en-US" altLang="zh-CN"/>
              <a:t>Each element refers to several pages (say 16) rather than 1</a:t>
            </a:r>
          </a:p>
          <a:p>
            <a:r>
              <a:rPr lang="en-US" altLang="zh-CN"/>
              <a:t>Useful for sparse address spaces where memory references are scattered and non-contiguous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1AF140AD-A780-0B46-AD3F-0A543046BC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Hashed Page Table</a:t>
            </a:r>
            <a:endParaRPr lang="en-US" altLang="zh-CN" sz="2400"/>
          </a:p>
        </p:txBody>
      </p:sp>
      <p:pic>
        <p:nvPicPr>
          <p:cNvPr id="96259" name="Picture 4">
            <a:extLst>
              <a:ext uri="{FF2B5EF4-FFF2-40B4-BE49-F238E27FC236}">
                <a16:creationId xmlns:a16="http://schemas.microsoft.com/office/drawing/2014/main" id="{EB61A62B-22F4-3940-BC06-86636B03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14206" r="670" b="13898"/>
          <a:stretch>
            <a:fillRect/>
          </a:stretch>
        </p:blipFill>
        <p:spPr bwMode="auto">
          <a:xfrm>
            <a:off x="1198563" y="1906588"/>
            <a:ext cx="6591300" cy="35941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>
            <a:extLst>
              <a:ext uri="{FF2B5EF4-FFF2-40B4-BE49-F238E27FC236}">
                <a16:creationId xmlns:a16="http://schemas.microsoft.com/office/drawing/2014/main" id="{F05788D0-C579-BD47-A7D3-D321E076E5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DD4DBA7-57D9-EF4B-84AE-4B2C6C52F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6" name="图片 4">
            <a:extLst>
              <a:ext uri="{FF2B5EF4-FFF2-40B4-BE49-F238E27FC236}">
                <a16:creationId xmlns:a16="http://schemas.microsoft.com/office/drawing/2014/main" id="{F5E525BB-EE0F-FA43-B92B-876B6B139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641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417AAC62-0C2B-B445-859F-A79F70304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Inverted Page Table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FD86BCDA-4124-2145-9DD7-4904411028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9175" y="1420813"/>
            <a:ext cx="6516688" cy="4792662"/>
          </a:xfrm>
        </p:spPr>
        <p:txBody>
          <a:bodyPr/>
          <a:lstStyle/>
          <a:p>
            <a:r>
              <a:rPr lang="en-US" altLang="zh-CN"/>
              <a:t>One entry for each real page of memory</a:t>
            </a:r>
          </a:p>
          <a:p>
            <a:r>
              <a:rPr lang="en-US" altLang="zh-CN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zh-CN"/>
              <a:t>Decreases memory needed to store each page table, but increases time needed to search the table when a page reference occurs</a:t>
            </a:r>
          </a:p>
          <a:p>
            <a:r>
              <a:rPr lang="en-US" altLang="zh-CN"/>
              <a:t>Use hash table to limit the search to one — or at most a few — page-table entries</a:t>
            </a:r>
          </a:p>
        </p:txBody>
      </p:sp>
      <p:sp>
        <p:nvSpPr>
          <p:cNvPr id="86020" name="AutoShape 4">
            <a:extLst>
              <a:ext uri="{FF2B5EF4-FFF2-40B4-BE49-F238E27FC236}">
                <a16:creationId xmlns:a16="http://schemas.microsoft.com/office/drawing/2014/main" id="{624F66DB-7248-814C-8403-C5AEC1864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438" y="941388"/>
            <a:ext cx="2549525" cy="665162"/>
          </a:xfrm>
          <a:prstGeom prst="wedgeRectCallout">
            <a:avLst>
              <a:gd name="adj1" fmla="val -89417"/>
              <a:gd name="adj2" fmla="val -5931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Only one page table in the whole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B0C2CCC-4F9B-414F-8CF2-5D5287622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Inverted Page Table Architecture</a:t>
            </a:r>
            <a:endParaRPr lang="en-US" altLang="zh-CN" sz="2400"/>
          </a:p>
        </p:txBody>
      </p:sp>
      <p:pic>
        <p:nvPicPr>
          <p:cNvPr id="100355" name="Picture 5">
            <a:extLst>
              <a:ext uri="{FF2B5EF4-FFF2-40B4-BE49-F238E27FC236}">
                <a16:creationId xmlns:a16="http://schemas.microsoft.com/office/drawing/2014/main" id="{598F3590-FB59-7946-8985-CEA08777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t="4347" r="706" b="4672"/>
          <a:stretch>
            <a:fillRect/>
          </a:stretch>
        </p:blipFill>
        <p:spPr bwMode="auto">
          <a:xfrm>
            <a:off x="1709738" y="1331913"/>
            <a:ext cx="5654675" cy="391318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356" name="Text Box 6">
            <a:extLst>
              <a:ext uri="{FF2B5EF4-FFF2-40B4-BE49-F238E27FC236}">
                <a16:creationId xmlns:a16="http://schemas.microsoft.com/office/drawing/2014/main" id="{7AFC4E8D-3871-884C-9485-2AFA51CA9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025" y="5432425"/>
            <a:ext cx="6594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Search is slow, so put page table entries into a hash table. TLB can be used to speed up hash-table reference.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45C68586-2EC6-9E4B-99E4-9B804B652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Swapping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4807EB20-0E71-6244-A06C-3EE96E77E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600"/>
              <a:t>A process can be swapped temporarily out of memory to a backing store, and then brought back into memory for continued execution</a:t>
            </a:r>
            <a:br>
              <a:rPr lang="en-US" altLang="zh-CN" sz="1600"/>
            </a:b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 b="1"/>
              <a:t>Backing store</a:t>
            </a:r>
            <a:r>
              <a:rPr lang="en-US" altLang="zh-CN" sz="1600"/>
              <a:t> – fast disk large enough to accommodate copies of all memory images for all users; must provide direct access to these memory images</a:t>
            </a:r>
            <a:br>
              <a:rPr lang="en-US" altLang="zh-CN" sz="1600"/>
            </a:b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 b="1"/>
              <a:t>Roll out, roll in</a:t>
            </a:r>
            <a:r>
              <a:rPr lang="en-US" altLang="zh-CN" sz="1600"/>
              <a:t> – swapping variant used for </a:t>
            </a:r>
            <a:r>
              <a:rPr lang="en-US" altLang="zh-CN" sz="1600" i="1"/>
              <a:t>priority-based </a:t>
            </a:r>
            <a:r>
              <a:rPr lang="en-US" altLang="zh-CN" sz="1600"/>
              <a:t>scheduling algorithms; lower-priority process is swapped out so higher-priority process can be loaded and executed</a:t>
            </a:r>
            <a:br>
              <a:rPr lang="en-US" altLang="zh-CN" sz="1600"/>
            </a:b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Major part of swap time is transfer time; total transfer time is directly proportional to the amount of memory swapped</a:t>
            </a:r>
            <a:br>
              <a:rPr lang="en-US" altLang="zh-CN" sz="1600"/>
            </a:br>
            <a:endParaRPr lang="en-US" altLang="zh-CN" sz="1600"/>
          </a:p>
          <a:p>
            <a:pPr>
              <a:lnSpc>
                <a:spcPct val="80000"/>
              </a:lnSpc>
            </a:pPr>
            <a:r>
              <a:rPr lang="en-US" altLang="zh-CN" sz="1600"/>
              <a:t>Modified versions of swapping are found on many systems (i.e., UNIX, Linux, and Windows)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System maintains a </a:t>
            </a:r>
            <a:r>
              <a:rPr lang="en-US" altLang="zh-CN" sz="1600" b="1"/>
              <a:t>ready queue</a:t>
            </a:r>
            <a:r>
              <a:rPr lang="en-US" altLang="zh-CN" sz="1600"/>
              <a:t> of ready-to-run processes which have memory images on disk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CE8889F-704E-F24C-BDFB-A19D0B4160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Schematic View of Swapping</a:t>
            </a:r>
            <a:endParaRPr lang="en-US" altLang="zh-CN" sz="2400"/>
          </a:p>
        </p:txBody>
      </p:sp>
      <p:pic>
        <p:nvPicPr>
          <p:cNvPr id="104451" name="Picture 6">
            <a:extLst>
              <a:ext uri="{FF2B5EF4-FFF2-40B4-BE49-F238E27FC236}">
                <a16:creationId xmlns:a16="http://schemas.microsoft.com/office/drawing/2014/main" id="{48A7F5BD-335C-274C-A624-8B25FE46F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t="342" r="487" b="1299"/>
          <a:stretch>
            <a:fillRect/>
          </a:stretch>
        </p:blipFill>
        <p:spPr bwMode="auto">
          <a:xfrm>
            <a:off x="1722438" y="1692275"/>
            <a:ext cx="5578475" cy="41656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917C2DEC-F9DC-4944-A59D-190DA722C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Segmentation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F186EF71-8915-634B-828D-C7DBB445AF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7950"/>
            <a:ext cx="7351713" cy="44831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CN"/>
              <a:t>Memory-management scheme that supports user view of memory </a:t>
            </a:r>
          </a:p>
          <a:p>
            <a:pPr>
              <a:lnSpc>
                <a:spcPct val="90000"/>
              </a:lnSpc>
              <a:tabLst>
                <a:tab pos="1833563" algn="l"/>
              </a:tabLst>
            </a:pPr>
            <a:r>
              <a:rPr lang="en-US" altLang="zh-CN"/>
              <a:t>A program is a collection of segments.  A segment is a logical unit such as: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CN"/>
              <a:t>		main program,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CN"/>
              <a:t>		procedure,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CN"/>
              <a:t>		function,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CN"/>
              <a:t>		method,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CN"/>
              <a:t>		object,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CN"/>
              <a:t>		local variables, global variables,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CN"/>
              <a:t>		common block,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CN"/>
              <a:t>		stack,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833563" algn="l"/>
              </a:tabLst>
            </a:pPr>
            <a:r>
              <a:rPr lang="en-US" altLang="zh-CN"/>
              <a:t>		symbol table, arrays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725EE88C-C346-EA4A-9E53-53AF3CB5B3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User’s View of a Program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8547" name="Picture 4">
            <a:extLst>
              <a:ext uri="{FF2B5EF4-FFF2-40B4-BE49-F238E27FC236}">
                <a16:creationId xmlns:a16="http://schemas.microsoft.com/office/drawing/2014/main" id="{B48D366A-9DE0-C142-9B5D-32F2985DF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2" t="632" r="21811" b="964"/>
          <a:stretch>
            <a:fillRect/>
          </a:stretch>
        </p:blipFill>
        <p:spPr bwMode="auto">
          <a:xfrm>
            <a:off x="2836863" y="1784350"/>
            <a:ext cx="3232150" cy="423068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AAAFA743-CB6A-7B48-BB9B-4CDC61D29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Logical View of Segmentation</a:t>
            </a:r>
          </a:p>
        </p:txBody>
      </p:sp>
      <p:sp>
        <p:nvSpPr>
          <p:cNvPr id="110595" name="Oval 3">
            <a:extLst>
              <a:ext uri="{FF2B5EF4-FFF2-40B4-BE49-F238E27FC236}">
                <a16:creationId xmlns:a16="http://schemas.microsoft.com/office/drawing/2014/main" id="{B6F64AEE-8636-3B44-AA6D-1B50A1ED0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406FE4AF-F0BC-8C4B-AF5B-1FED9D4C2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1</a:t>
            </a:r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4A0D74A2-9898-8D46-8BCE-84B52137F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3</a:t>
            </a:r>
          </a:p>
        </p:txBody>
      </p:sp>
      <p:sp>
        <p:nvSpPr>
          <p:cNvPr id="110598" name="Rectangle 6">
            <a:extLst>
              <a:ext uri="{FF2B5EF4-FFF2-40B4-BE49-F238E27FC236}">
                <a16:creationId xmlns:a16="http://schemas.microsoft.com/office/drawing/2014/main" id="{57C02A7B-28C4-1D4F-B9B8-5D35C2A54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2</a:t>
            </a:r>
          </a:p>
        </p:txBody>
      </p:sp>
      <p:sp>
        <p:nvSpPr>
          <p:cNvPr id="110599" name="Rectangle 7">
            <a:extLst>
              <a:ext uri="{FF2B5EF4-FFF2-40B4-BE49-F238E27FC236}">
                <a16:creationId xmlns:a16="http://schemas.microsoft.com/office/drawing/2014/main" id="{501C51C3-A428-7540-AC7B-F0ED7CBA4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4</a:t>
            </a:r>
          </a:p>
        </p:txBody>
      </p:sp>
      <p:grpSp>
        <p:nvGrpSpPr>
          <p:cNvPr id="110600" name="Group 24">
            <a:extLst>
              <a:ext uri="{FF2B5EF4-FFF2-40B4-BE49-F238E27FC236}">
                <a16:creationId xmlns:a16="http://schemas.microsoft.com/office/drawing/2014/main" id="{F983A010-144C-BE4C-AA2F-558D42D3C7C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110603" name="Group 11">
              <a:extLst>
                <a:ext uri="{FF2B5EF4-FFF2-40B4-BE49-F238E27FC236}">
                  <a16:creationId xmlns:a16="http://schemas.microsoft.com/office/drawing/2014/main" id="{F076DE41-F892-094F-B9CE-1D08293BC6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110614" name="Rectangle 8">
                <a:extLst>
                  <a:ext uri="{FF2B5EF4-FFF2-40B4-BE49-F238E27FC236}">
                    <a16:creationId xmlns:a16="http://schemas.microsoft.com/office/drawing/2014/main" id="{47B2B8DA-D4B2-CD48-AEF2-74FB1DB9A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2" charset="2"/>
                  <a:buChar char="n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2" charset="2"/>
                  <a:buChar char="l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2" charset="2"/>
                  <a:buChar char="4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/>
              </a:p>
            </p:txBody>
          </p:sp>
          <p:sp>
            <p:nvSpPr>
              <p:cNvPr id="110615" name="Line 9">
                <a:extLst>
                  <a:ext uri="{FF2B5EF4-FFF2-40B4-BE49-F238E27FC236}">
                    <a16:creationId xmlns:a16="http://schemas.microsoft.com/office/drawing/2014/main" id="{4C1BF17F-F8F4-AC47-9BF3-539A47F2F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0604" name="Group 12">
              <a:extLst>
                <a:ext uri="{FF2B5EF4-FFF2-40B4-BE49-F238E27FC236}">
                  <a16:creationId xmlns:a16="http://schemas.microsoft.com/office/drawing/2014/main" id="{A381883F-8219-E743-A82B-7EF6B350B7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110612" name="Rectangle 13">
                <a:extLst>
                  <a:ext uri="{FF2B5EF4-FFF2-40B4-BE49-F238E27FC236}">
                    <a16:creationId xmlns:a16="http://schemas.microsoft.com/office/drawing/2014/main" id="{1D7699B2-28E7-0243-A189-589DB7AAC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35000"/>
                  </a:spcBef>
                  <a:buClr>
                    <a:srgbClr val="993300"/>
                  </a:buClr>
                  <a:buSzPct val="90000"/>
                  <a:buFont typeface="Monotype Sorts" pitchFamily="2" charset="2"/>
                  <a:buChar char="n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35000"/>
                  </a:spcBef>
                  <a:buClr>
                    <a:srgbClr val="CC6600"/>
                  </a:buClr>
                  <a:buSzPct val="80000"/>
                  <a:buFont typeface="Monotype Sorts" pitchFamily="2" charset="2"/>
                  <a:buChar char="l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35000"/>
                  </a:spcBef>
                  <a:buClr>
                    <a:srgbClr val="009900"/>
                  </a:buClr>
                  <a:buSzPct val="75000"/>
                  <a:buFont typeface="Webdings" pitchFamily="2" charset="2"/>
                  <a:buChar char="4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35000"/>
                  </a:spcBef>
                  <a:buClr>
                    <a:schemeClr val="hlink"/>
                  </a:buClr>
                  <a:buSzPct val="75000"/>
                  <a:buChar char="–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35000"/>
                  </a:spcBef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Helvetica" pitchFamily="2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/>
              </a:p>
            </p:txBody>
          </p:sp>
          <p:sp>
            <p:nvSpPr>
              <p:cNvPr id="110613" name="Line 14">
                <a:extLst>
                  <a:ext uri="{FF2B5EF4-FFF2-40B4-BE49-F238E27FC236}">
                    <a16:creationId xmlns:a16="http://schemas.microsoft.com/office/drawing/2014/main" id="{A4717575-9CDC-AB46-9334-39BB2233B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0605" name="Text Box 15">
              <a:extLst>
                <a:ext uri="{FF2B5EF4-FFF2-40B4-BE49-F238E27FC236}">
                  <a16:creationId xmlns:a16="http://schemas.microsoft.com/office/drawing/2014/main" id="{4F34DB76-6248-5742-B99C-2A446496ED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6" y="113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2" charset="2"/>
                <a:buChar char="4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/>
                <a:t>1</a:t>
              </a:r>
            </a:p>
          </p:txBody>
        </p:sp>
        <p:sp>
          <p:nvSpPr>
            <p:cNvPr id="110606" name="Text Box 16">
              <a:extLst>
                <a:ext uri="{FF2B5EF4-FFF2-40B4-BE49-F238E27FC236}">
                  <a16:creationId xmlns:a16="http://schemas.microsoft.com/office/drawing/2014/main" id="{2E721FD9-576A-E845-A7F5-4DDA904B9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44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2" charset="2"/>
                <a:buChar char="4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/>
                <a:t>4</a:t>
              </a:r>
            </a:p>
          </p:txBody>
        </p:sp>
        <p:sp>
          <p:nvSpPr>
            <p:cNvPr id="110607" name="Rectangle 17">
              <a:extLst>
                <a:ext uri="{FF2B5EF4-FFF2-40B4-BE49-F238E27FC236}">
                  <a16:creationId xmlns:a16="http://schemas.microsoft.com/office/drawing/2014/main" id="{AEAF09CC-A909-6546-B617-3EEFF60DF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2" charset="2"/>
                <a:buChar char="4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/>
            </a:p>
          </p:txBody>
        </p:sp>
        <p:sp>
          <p:nvSpPr>
            <p:cNvPr id="110608" name="Rectangle 18">
              <a:extLst>
                <a:ext uri="{FF2B5EF4-FFF2-40B4-BE49-F238E27FC236}">
                  <a16:creationId xmlns:a16="http://schemas.microsoft.com/office/drawing/2014/main" id="{1623DB8E-B077-5047-A27E-550249849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2" charset="2"/>
                <a:buChar char="4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/>
            </a:p>
          </p:txBody>
        </p:sp>
        <p:sp>
          <p:nvSpPr>
            <p:cNvPr id="110609" name="Line 19">
              <a:extLst>
                <a:ext uri="{FF2B5EF4-FFF2-40B4-BE49-F238E27FC236}">
                  <a16:creationId xmlns:a16="http://schemas.microsoft.com/office/drawing/2014/main" id="{39DD902C-0B74-1446-AA0A-D9BA5A5208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610" name="Text Box 20">
              <a:extLst>
                <a:ext uri="{FF2B5EF4-FFF2-40B4-BE49-F238E27FC236}">
                  <a16:creationId xmlns:a16="http://schemas.microsoft.com/office/drawing/2014/main" id="{F94FE7EE-DCE7-8A4A-8068-DE59AABBD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42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2" charset="2"/>
                <a:buChar char="4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/>
                <a:t>2</a:t>
              </a:r>
            </a:p>
          </p:txBody>
        </p:sp>
        <p:sp>
          <p:nvSpPr>
            <p:cNvPr id="110611" name="Text Box 21">
              <a:extLst>
                <a:ext uri="{FF2B5EF4-FFF2-40B4-BE49-F238E27FC236}">
                  <a16:creationId xmlns:a16="http://schemas.microsoft.com/office/drawing/2014/main" id="{768EB7F0-5B6E-4D47-AA68-04916445F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88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2" charset="2"/>
                <a:buChar char="4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zh-CN"/>
                <a:t>3</a:t>
              </a:r>
            </a:p>
          </p:txBody>
        </p:sp>
      </p:grpSp>
      <p:sp>
        <p:nvSpPr>
          <p:cNvPr id="110601" name="Text Box 22">
            <a:extLst>
              <a:ext uri="{FF2B5EF4-FFF2-40B4-BE49-F238E27FC236}">
                <a16:creationId xmlns:a16="http://schemas.microsoft.com/office/drawing/2014/main" id="{FC6979A9-2D5B-5240-AA7D-EE5A5CC89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5" y="5256213"/>
            <a:ext cx="1365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user space </a:t>
            </a:r>
          </a:p>
        </p:txBody>
      </p:sp>
      <p:sp>
        <p:nvSpPr>
          <p:cNvPr id="110602" name="Text Box 23">
            <a:extLst>
              <a:ext uri="{FF2B5EF4-FFF2-40B4-BE49-F238E27FC236}">
                <a16:creationId xmlns:a16="http://schemas.microsoft.com/office/drawing/2014/main" id="{9399958A-01A4-B54A-BCD6-37DB7B75A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3150" y="5256213"/>
            <a:ext cx="2571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/>
              <a:t>physical memory space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72D411DF-8292-3649-A87D-BDA0ACE90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Segmentation Architecture 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E4547EEE-ED42-5E4D-AD33-91DC68045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477963"/>
            <a:ext cx="6791325" cy="4527550"/>
          </a:xfrm>
        </p:spPr>
        <p:txBody>
          <a:bodyPr/>
          <a:lstStyle/>
          <a:p>
            <a:pPr>
              <a:tabLst>
                <a:tab pos="1830388" algn="l"/>
                <a:tab pos="2857500" algn="ctr"/>
              </a:tabLst>
            </a:pPr>
            <a:r>
              <a:rPr lang="en-US" altLang="zh-CN"/>
              <a:t>Logical address consists of a two tuple: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CN"/>
              <a:t>		&lt;segment-number, offset&gt;,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CN" b="1"/>
              <a:t>Segment table</a:t>
            </a:r>
            <a:r>
              <a:rPr lang="en-US" altLang="zh-CN"/>
              <a:t> – maps two-dimensional physical addresses; each table entry has: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CN" b="1"/>
              <a:t>base</a:t>
            </a:r>
            <a:r>
              <a:rPr lang="en-US" altLang="zh-CN"/>
              <a:t> – contains the starting physical address where the segments reside in memory</a:t>
            </a:r>
          </a:p>
          <a:p>
            <a:pPr lvl="1">
              <a:tabLst>
                <a:tab pos="1830388" algn="l"/>
                <a:tab pos="2857500" algn="ctr"/>
              </a:tabLst>
            </a:pPr>
            <a:r>
              <a:rPr lang="en-US" altLang="zh-CN" b="1"/>
              <a:t>limit</a:t>
            </a:r>
            <a:r>
              <a:rPr lang="en-US" altLang="zh-CN"/>
              <a:t> – specifies the length of the segment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CN" b="1"/>
              <a:t>Segment-table base register (STBR)</a:t>
            </a:r>
            <a:r>
              <a:rPr lang="en-US" altLang="zh-CN"/>
              <a:t> points to the segment table’s location in memory</a:t>
            </a:r>
          </a:p>
          <a:p>
            <a:pPr>
              <a:tabLst>
                <a:tab pos="1830388" algn="l"/>
                <a:tab pos="2857500" algn="ctr"/>
              </a:tabLst>
            </a:pPr>
            <a:r>
              <a:rPr lang="en-US" altLang="zh-CN" b="1"/>
              <a:t>Segment-table length register (STLR)</a:t>
            </a:r>
            <a:r>
              <a:rPr lang="en-US" altLang="zh-CN"/>
              <a:t> indicates number of segments used by a program;</a:t>
            </a:r>
          </a:p>
          <a:p>
            <a:pPr>
              <a:buFont typeface="Monotype Sorts" pitchFamily="2" charset="2"/>
              <a:buNone/>
              <a:tabLst>
                <a:tab pos="1830388" algn="l"/>
                <a:tab pos="2857500" algn="ctr"/>
              </a:tabLst>
            </a:pPr>
            <a:r>
              <a:rPr lang="en-US" altLang="zh-CN"/>
              <a:t>	                  segment number </a:t>
            </a:r>
            <a:r>
              <a:rPr lang="en-US" altLang="zh-CN" b="1" i="1">
                <a:solidFill>
                  <a:srgbClr val="FF0000"/>
                </a:solidFill>
              </a:rPr>
              <a:t>s</a:t>
            </a:r>
            <a:r>
              <a:rPr lang="en-US" altLang="zh-CN"/>
              <a:t> is legal if </a:t>
            </a:r>
            <a:r>
              <a:rPr lang="en-US" altLang="zh-CN" b="1" i="1">
                <a:solidFill>
                  <a:srgbClr val="FF0000"/>
                </a:solidFill>
              </a:rPr>
              <a:t>s</a:t>
            </a:r>
            <a:r>
              <a:rPr lang="en-US" altLang="zh-CN"/>
              <a:t> &lt; </a:t>
            </a:r>
            <a:r>
              <a:rPr lang="en-US" altLang="zh-CN" b="1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4EC123EF-8C8D-3A45-8E2F-534CD3213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Segmentation Architecture (Cont.)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CBE2781D-AD7C-EB44-B6EB-A0FE51DA6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150" y="1477963"/>
            <a:ext cx="6657975" cy="4468812"/>
          </a:xfrm>
        </p:spPr>
        <p:txBody>
          <a:bodyPr/>
          <a:lstStyle/>
          <a:p>
            <a:r>
              <a:rPr lang="en-US" altLang="zh-CN"/>
              <a:t>Protection</a:t>
            </a:r>
          </a:p>
          <a:p>
            <a:pPr lvl="1"/>
            <a:r>
              <a:rPr lang="en-US" altLang="zh-CN"/>
              <a:t>With each entry in segment table associate:</a:t>
            </a:r>
          </a:p>
          <a:p>
            <a:pPr lvl="2"/>
            <a:r>
              <a:rPr lang="en-US" altLang="zh-CN"/>
              <a:t>validation bit = 0 </a:t>
            </a:r>
            <a:r>
              <a:rPr lang="en-US" altLang="zh-CN">
                <a:sym typeface="Symbol" pitchFamily="2" charset="2"/>
              </a:rPr>
              <a:t> illegal segment</a:t>
            </a:r>
          </a:p>
          <a:p>
            <a:pPr lvl="2"/>
            <a:r>
              <a:rPr lang="en-US" altLang="zh-CN">
                <a:sym typeface="Symbol" pitchFamily="2" charset="2"/>
              </a:rPr>
              <a:t>read/write/execute privileges</a:t>
            </a:r>
          </a:p>
          <a:p>
            <a:r>
              <a:rPr lang="en-US" altLang="zh-CN"/>
              <a:t>Protection bits associated with segments; code sharing occurs at segment level</a:t>
            </a:r>
          </a:p>
          <a:p>
            <a:r>
              <a:rPr lang="en-US" altLang="zh-CN"/>
              <a:t>Since segments vary in length, memory allocation is a dynamic storage-allocation problem</a:t>
            </a:r>
          </a:p>
          <a:p>
            <a:r>
              <a:rPr lang="en-US" altLang="zh-CN"/>
              <a:t>A segmentation example is shown in the following diagram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>
            <a:extLst>
              <a:ext uri="{FF2B5EF4-FFF2-40B4-BE49-F238E27FC236}">
                <a16:creationId xmlns:a16="http://schemas.microsoft.com/office/drawing/2014/main" id="{4B92FE45-A272-AA4E-AE3E-AE278A6B8A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Segmentation Hardware</a:t>
            </a:r>
            <a:endParaRPr lang="en-US" altLang="zh-CN" sz="2400"/>
          </a:p>
        </p:txBody>
      </p:sp>
      <p:pic>
        <p:nvPicPr>
          <p:cNvPr id="116739" name="Picture 3">
            <a:extLst>
              <a:ext uri="{FF2B5EF4-FFF2-40B4-BE49-F238E27FC236}">
                <a16:creationId xmlns:a16="http://schemas.microsoft.com/office/drawing/2014/main" id="{30823D11-966F-514B-A851-97E7A1DF7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t="3697" r="241" b="3697"/>
          <a:stretch>
            <a:fillRect/>
          </a:stretch>
        </p:blipFill>
        <p:spPr bwMode="auto">
          <a:xfrm>
            <a:off x="1574800" y="1727200"/>
            <a:ext cx="5935663" cy="415131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116" name="Rectangle 4">
            <a:extLst>
              <a:ext uri="{FF2B5EF4-FFF2-40B4-BE49-F238E27FC236}">
                <a16:creationId xmlns:a16="http://schemas.microsoft.com/office/drawing/2014/main" id="{B241A5D3-D083-AC4A-8FC3-BBC5ACF38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838" y="1731963"/>
            <a:ext cx="803275" cy="1150937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  <p:sp>
        <p:nvSpPr>
          <p:cNvPr id="218117" name="Rectangle 5">
            <a:extLst>
              <a:ext uri="{FF2B5EF4-FFF2-40B4-BE49-F238E27FC236}">
                <a16:creationId xmlns:a16="http://schemas.microsoft.com/office/drawing/2014/main" id="{48A43099-7000-D141-AF55-9CA0DE48C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425" y="2203450"/>
            <a:ext cx="803275" cy="23653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1"/>
              <a:t>protection</a:t>
            </a:r>
          </a:p>
        </p:txBody>
      </p:sp>
      <p:sp>
        <p:nvSpPr>
          <p:cNvPr id="218118" name="Rectangle 6">
            <a:extLst>
              <a:ext uri="{FF2B5EF4-FFF2-40B4-BE49-F238E27FC236}">
                <a16:creationId xmlns:a16="http://schemas.microsoft.com/office/drawing/2014/main" id="{D12F9072-C703-8644-973E-728025F22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75" y="1731963"/>
            <a:ext cx="796925" cy="471487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6" grpId="0" animBg="1"/>
      <p:bldP spid="218117" grpId="0" animBg="1"/>
      <p:bldP spid="2181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>
            <a:extLst>
              <a:ext uri="{FF2B5EF4-FFF2-40B4-BE49-F238E27FC236}">
                <a16:creationId xmlns:a16="http://schemas.microsoft.com/office/drawing/2014/main" id="{1E89D4A8-89D1-854C-A23F-386DEFB73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068A294-5282-4B49-978E-7C532EF5A2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4" name="图片 1">
            <a:extLst>
              <a:ext uri="{FF2B5EF4-FFF2-40B4-BE49-F238E27FC236}">
                <a16:creationId xmlns:a16="http://schemas.microsoft.com/office/drawing/2014/main" id="{41938FE2-FF31-6049-89AF-5CA7878EA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414338"/>
            <a:ext cx="812641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A08B2270-9165-7E4E-9B90-E359CA131B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Example of Segmentation</a:t>
            </a:r>
            <a:endParaRPr lang="en-US" altLang="zh-CN" sz="2400"/>
          </a:p>
        </p:txBody>
      </p:sp>
      <p:pic>
        <p:nvPicPr>
          <p:cNvPr id="118787" name="Picture 4">
            <a:extLst>
              <a:ext uri="{FF2B5EF4-FFF2-40B4-BE49-F238E27FC236}">
                <a16:creationId xmlns:a16="http://schemas.microsoft.com/office/drawing/2014/main" id="{F7682E9F-2B5C-1B47-B0AC-D5F94483F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" t="926" r="7814" b="1534"/>
          <a:stretch>
            <a:fillRect/>
          </a:stretch>
        </p:blipFill>
        <p:spPr bwMode="auto">
          <a:xfrm>
            <a:off x="2038350" y="1776413"/>
            <a:ext cx="4865688" cy="421798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>
            <a:extLst>
              <a:ext uri="{FF2B5EF4-FFF2-40B4-BE49-F238E27FC236}">
                <a16:creationId xmlns:a16="http://schemas.microsoft.com/office/drawing/2014/main" id="{32D9F0AB-6404-4040-88D0-7963DF69B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Example: The Intel Pentium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381395C8-8222-844C-8E5D-0E364E07B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Supports both segmentation and segmentation with paging</a:t>
            </a:r>
          </a:p>
          <a:p>
            <a:r>
              <a:rPr lang="en-US" altLang="zh-CN"/>
              <a:t>CPU generates logical address</a:t>
            </a:r>
          </a:p>
          <a:p>
            <a:pPr lvl="1"/>
            <a:r>
              <a:rPr lang="en-US" altLang="zh-CN"/>
              <a:t>Logical address space divided into local and global partitions.</a:t>
            </a:r>
          </a:p>
          <a:p>
            <a:pPr lvl="1"/>
            <a:r>
              <a:rPr lang="en-US" altLang="zh-CN"/>
              <a:t>LDT vs. GDT tables</a:t>
            </a:r>
          </a:p>
          <a:p>
            <a:pPr lvl="1"/>
            <a:r>
              <a:rPr lang="en-US" altLang="zh-CN"/>
              <a:t>Given to segmentation unit</a:t>
            </a:r>
          </a:p>
          <a:p>
            <a:pPr lvl="2"/>
            <a:r>
              <a:rPr lang="en-US" altLang="zh-CN"/>
              <a:t>Which produces linear addresses </a:t>
            </a:r>
          </a:p>
          <a:p>
            <a:pPr lvl="1"/>
            <a:r>
              <a:rPr lang="en-US" altLang="zh-CN"/>
              <a:t>Linear address given to paging unit</a:t>
            </a:r>
          </a:p>
          <a:p>
            <a:pPr lvl="2"/>
            <a:r>
              <a:rPr lang="en-US" altLang="zh-CN"/>
              <a:t>Which generates physical address in main memory</a:t>
            </a:r>
          </a:p>
          <a:p>
            <a:pPr lvl="2"/>
            <a:r>
              <a:rPr lang="en-US" altLang="zh-CN"/>
              <a:t>Paging units form equivalent of MMU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DA2498DC-95E6-C941-BE36-6B25D41413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3575" y="4270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Logical to Physical Address Translation in Pentium</a:t>
            </a:r>
          </a:p>
        </p:txBody>
      </p:sp>
      <p:pic>
        <p:nvPicPr>
          <p:cNvPr id="122883" name="Picture 3">
            <a:extLst>
              <a:ext uri="{FF2B5EF4-FFF2-40B4-BE49-F238E27FC236}">
                <a16:creationId xmlns:a16="http://schemas.microsoft.com/office/drawing/2014/main" id="{D368AA7C-6F1F-324C-91BC-ED38AA0EA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3227" r="681" b="42947"/>
          <a:stretch>
            <a:fillRect/>
          </a:stretch>
        </p:blipFill>
        <p:spPr bwMode="auto">
          <a:xfrm>
            <a:off x="614363" y="1755775"/>
            <a:ext cx="7894637" cy="82708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884" name="Text Box 6">
            <a:extLst>
              <a:ext uri="{FF2B5EF4-FFF2-40B4-BE49-F238E27FC236}">
                <a16:creationId xmlns:a16="http://schemas.microsoft.com/office/drawing/2014/main" id="{90CD8E00-965E-9844-9ED8-38DDD0A75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788" y="3552825"/>
            <a:ext cx="30511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800"/>
              <a:t>(selector,    offset)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800"/>
              <a:t>  16-bit        32-bit </a:t>
            </a:r>
          </a:p>
        </p:txBody>
      </p:sp>
      <p:sp>
        <p:nvSpPr>
          <p:cNvPr id="122885" name="Text Box 7">
            <a:extLst>
              <a:ext uri="{FF2B5EF4-FFF2-40B4-BE49-F238E27FC236}">
                <a16:creationId xmlns:a16="http://schemas.microsoft.com/office/drawing/2014/main" id="{7AE64E07-E038-2E4B-92E6-3ED5E824F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" y="3656013"/>
            <a:ext cx="31797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Logical address (a two-tuple):</a:t>
            </a:r>
          </a:p>
        </p:txBody>
      </p:sp>
      <p:grpSp>
        <p:nvGrpSpPr>
          <p:cNvPr id="231438" name="Group 14">
            <a:extLst>
              <a:ext uri="{FF2B5EF4-FFF2-40B4-BE49-F238E27FC236}">
                <a16:creationId xmlns:a16="http://schemas.microsoft.com/office/drawing/2014/main" id="{4FEA15C8-EA69-124F-9B53-C418389BBC7B}"/>
              </a:ext>
            </a:extLst>
          </p:cNvPr>
          <p:cNvGrpSpPr>
            <a:grpSpLocks/>
          </p:cNvGrpSpPr>
          <p:nvPr/>
        </p:nvGrpSpPr>
        <p:grpSpPr bwMode="auto">
          <a:xfrm>
            <a:off x="2965450" y="4011613"/>
            <a:ext cx="3052763" cy="1662112"/>
            <a:chOff x="1868" y="2527"/>
            <a:chExt cx="1923" cy="1047"/>
          </a:xfrm>
        </p:grpSpPr>
        <p:sp>
          <p:nvSpPr>
            <p:cNvPr id="122888" name="Rectangle 8">
              <a:extLst>
                <a:ext uri="{FF2B5EF4-FFF2-40B4-BE49-F238E27FC236}">
                  <a16:creationId xmlns:a16="http://schemas.microsoft.com/office/drawing/2014/main" id="{FC55CA40-F3CB-F34E-A6CB-BB797D6E8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9" y="3041"/>
              <a:ext cx="638" cy="2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2" charset="2"/>
                <a:buChar char="4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/>
                <a:t>s</a:t>
              </a:r>
            </a:p>
          </p:txBody>
        </p:sp>
        <p:sp>
          <p:nvSpPr>
            <p:cNvPr id="122889" name="Rectangle 9">
              <a:extLst>
                <a:ext uri="{FF2B5EF4-FFF2-40B4-BE49-F238E27FC236}">
                  <a16:creationId xmlns:a16="http://schemas.microsoft.com/office/drawing/2014/main" id="{DD054ABA-41C9-AF4C-BDCA-3176931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" y="3041"/>
              <a:ext cx="638" cy="2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2" charset="2"/>
                <a:buChar char="4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/>
                <a:t>g</a:t>
              </a:r>
            </a:p>
          </p:txBody>
        </p:sp>
        <p:sp>
          <p:nvSpPr>
            <p:cNvPr id="122890" name="Rectangle 10">
              <a:extLst>
                <a:ext uri="{FF2B5EF4-FFF2-40B4-BE49-F238E27FC236}">
                  <a16:creationId xmlns:a16="http://schemas.microsoft.com/office/drawing/2014/main" id="{598C9E01-F23B-254B-BBC6-D4BCB38A7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7" y="3041"/>
              <a:ext cx="638" cy="2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2" charset="2"/>
                <a:buChar char="4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/>
                <a:t>p</a:t>
              </a:r>
            </a:p>
          </p:txBody>
        </p:sp>
        <p:sp>
          <p:nvSpPr>
            <p:cNvPr id="122891" name="Line 11">
              <a:extLst>
                <a:ext uri="{FF2B5EF4-FFF2-40B4-BE49-F238E27FC236}">
                  <a16:creationId xmlns:a16="http://schemas.microsoft.com/office/drawing/2014/main" id="{8DDE2B50-31CF-3D49-975A-982BF5DE33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68" y="2545"/>
              <a:ext cx="576" cy="4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2892" name="Line 12">
              <a:extLst>
                <a:ext uri="{FF2B5EF4-FFF2-40B4-BE49-F238E27FC236}">
                  <a16:creationId xmlns:a16="http://schemas.microsoft.com/office/drawing/2014/main" id="{F104479B-9EF8-814D-8ACC-7A08FE2C8B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8" y="2527"/>
              <a:ext cx="603" cy="5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2893" name="Text Box 13">
              <a:extLst>
                <a:ext uri="{FF2B5EF4-FFF2-40B4-BE49-F238E27FC236}">
                  <a16:creationId xmlns:a16="http://schemas.microsoft.com/office/drawing/2014/main" id="{45795C34-D391-B148-82FA-1EA6E2C67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2" y="3343"/>
              <a:ext cx="15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2" charset="2"/>
                <a:buChar char="l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itchFamily="2" charset="2"/>
                <a:buChar char="4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2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/>
                <a:t>13              1             2</a:t>
              </a:r>
            </a:p>
          </p:txBody>
        </p:sp>
      </p:grpSp>
      <p:sp>
        <p:nvSpPr>
          <p:cNvPr id="122887" name="Text Box 15">
            <a:extLst>
              <a:ext uri="{FF2B5EF4-FFF2-40B4-BE49-F238E27FC236}">
                <a16:creationId xmlns:a16="http://schemas.microsoft.com/office/drawing/2014/main" id="{9F2990AD-A73C-1F4A-B6B4-BE091E3F1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5786438"/>
            <a:ext cx="3244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Segment     GDT     Protection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1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55F4711F-AB9A-5E45-87F9-5BFD9E0EC6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Linear Address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343358BE-2792-E044-9E30-3DD1680587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4932" name="Picture 4">
            <a:extLst>
              <a:ext uri="{FF2B5EF4-FFF2-40B4-BE49-F238E27FC236}">
                <a16:creationId xmlns:a16="http://schemas.microsoft.com/office/drawing/2014/main" id="{0B9242E4-B868-344A-9CE5-A753E7C11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1776413" y="2840038"/>
            <a:ext cx="5805487" cy="127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933" name="Text Box 5">
            <a:extLst>
              <a:ext uri="{FF2B5EF4-FFF2-40B4-BE49-F238E27FC236}">
                <a16:creationId xmlns:a16="http://schemas.microsoft.com/office/drawing/2014/main" id="{6D211A25-B9DC-0B44-B237-121A9798B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1863" y="2416175"/>
            <a:ext cx="225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32-bit linear address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4510A8C8-65A4-CA48-A39C-2D2DC2164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Intel Pentium Segmentation</a:t>
            </a:r>
          </a:p>
        </p:txBody>
      </p:sp>
      <p:pic>
        <p:nvPicPr>
          <p:cNvPr id="125955" name="Picture 3">
            <a:extLst>
              <a:ext uri="{FF2B5EF4-FFF2-40B4-BE49-F238E27FC236}">
                <a16:creationId xmlns:a16="http://schemas.microsoft.com/office/drawing/2014/main" id="{23C40048-8A3C-0E4D-B9E8-FFD93609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9654" r="665" b="10266"/>
          <a:stretch>
            <a:fillRect/>
          </a:stretch>
        </p:blipFill>
        <p:spPr bwMode="auto">
          <a:xfrm>
            <a:off x="1266825" y="1135063"/>
            <a:ext cx="6435725" cy="391795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956" name="Text Box 4">
            <a:extLst>
              <a:ext uri="{FF2B5EF4-FFF2-40B4-BE49-F238E27FC236}">
                <a16:creationId xmlns:a16="http://schemas.microsoft.com/office/drawing/2014/main" id="{6B8A7322-0C2B-0E42-A6A2-6FB6B3C09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50" y="5445125"/>
            <a:ext cx="7342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Each 8-byte segment descriptor contains </a:t>
            </a:r>
            <a:r>
              <a:rPr kumimoji="0" lang="en-US" altLang="zh-CN">
                <a:solidFill>
                  <a:srgbClr val="FF0000"/>
                </a:solidFill>
              </a:rPr>
              <a:t>base location</a:t>
            </a:r>
            <a:r>
              <a:rPr kumimoji="0" lang="en-US" altLang="zh-CN"/>
              <a:t> and </a:t>
            </a:r>
            <a:r>
              <a:rPr kumimoji="0" lang="en-US" altLang="zh-CN">
                <a:solidFill>
                  <a:srgbClr val="FF0000"/>
                </a:solidFill>
              </a:rPr>
              <a:t>limit</a:t>
            </a:r>
            <a:r>
              <a:rPr kumimoji="0" lang="en-US" altLang="zh-CN"/>
              <a:t> of the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Segment.</a:t>
            </a:r>
          </a:p>
        </p:txBody>
      </p:sp>
      <p:sp>
        <p:nvSpPr>
          <p:cNvPr id="125957" name="Rectangle 5">
            <a:extLst>
              <a:ext uri="{FF2B5EF4-FFF2-40B4-BE49-F238E27FC236}">
                <a16:creationId xmlns:a16="http://schemas.microsoft.com/office/drawing/2014/main" id="{8E6AFC47-F39E-B74D-8FD8-30AE4DEF1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850" y="2295525"/>
            <a:ext cx="2609850" cy="20145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00025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/>
              <a:t>Local Descriptor Table contains entries for the segments local to each program itself; Global Descriptor Table contains entries of the system (OS).</a:t>
            </a:r>
            <a:r>
              <a:rPr lang="zh-CN" altLang="en-US"/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6A0C0268-A8E0-3E4B-A956-9C1E16340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Pentium Paging Architecture</a:t>
            </a:r>
          </a:p>
        </p:txBody>
      </p:sp>
      <p:pic>
        <p:nvPicPr>
          <p:cNvPr id="128003" name="Picture 3">
            <a:extLst>
              <a:ext uri="{FF2B5EF4-FFF2-40B4-BE49-F238E27FC236}">
                <a16:creationId xmlns:a16="http://schemas.microsoft.com/office/drawing/2014/main" id="{51160E35-BBCA-7E4E-B090-0D556287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6" t="844" r="13206" b="844"/>
          <a:stretch>
            <a:fillRect/>
          </a:stretch>
        </p:blipFill>
        <p:spPr bwMode="auto">
          <a:xfrm>
            <a:off x="2100263" y="1509713"/>
            <a:ext cx="4794250" cy="48037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476" name="AutoShape 4">
            <a:extLst>
              <a:ext uri="{FF2B5EF4-FFF2-40B4-BE49-F238E27FC236}">
                <a16:creationId xmlns:a16="http://schemas.microsoft.com/office/drawing/2014/main" id="{303EDEDF-ECA8-E744-9BA3-764339ED1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3" y="2016125"/>
            <a:ext cx="1841500" cy="1873250"/>
          </a:xfrm>
          <a:prstGeom prst="wedgeRectCallout">
            <a:avLst>
              <a:gd name="adj1" fmla="val -57759"/>
              <a:gd name="adj2" fmla="val 62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A page size entry in the page directory determines the frame size 4MB/4KB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3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586DFE81-41C9-6C44-98FD-4FA89EA89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Linear Address in Linux</a:t>
            </a:r>
          </a:p>
        </p:txBody>
      </p:sp>
      <p:pic>
        <p:nvPicPr>
          <p:cNvPr id="130051" name="Picture 3">
            <a:extLst>
              <a:ext uri="{FF2B5EF4-FFF2-40B4-BE49-F238E27FC236}">
                <a16:creationId xmlns:a16="http://schemas.microsoft.com/office/drawing/2014/main" id="{21CB6CDB-0430-234E-954E-1CA1059D4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42778" r="899" b="42778"/>
          <a:stretch>
            <a:fillRect/>
          </a:stretch>
        </p:blipFill>
        <p:spPr bwMode="auto">
          <a:xfrm>
            <a:off x="1235075" y="2886075"/>
            <a:ext cx="6661150" cy="73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052" name="Text Box 4">
            <a:extLst>
              <a:ext uri="{FF2B5EF4-FFF2-40B4-BE49-F238E27FC236}">
                <a16:creationId xmlns:a16="http://schemas.microsoft.com/office/drawing/2014/main" id="{E9E6FE3E-D5F1-C749-A9A6-08CD40D10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263" y="1512888"/>
            <a:ext cx="5861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/>
              <a:t>Broken into four parts: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>
            <a:extLst>
              <a:ext uri="{FF2B5EF4-FFF2-40B4-BE49-F238E27FC236}">
                <a16:creationId xmlns:a16="http://schemas.microsoft.com/office/drawing/2014/main" id="{1608082F-A5B5-4D40-90E7-B2ADADFAC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Three-level Paging in Linux</a:t>
            </a:r>
          </a:p>
        </p:txBody>
      </p:sp>
      <p:pic>
        <p:nvPicPr>
          <p:cNvPr id="132099" name="Picture 3">
            <a:extLst>
              <a:ext uri="{FF2B5EF4-FFF2-40B4-BE49-F238E27FC236}">
                <a16:creationId xmlns:a16="http://schemas.microsoft.com/office/drawing/2014/main" id="{56AB8D63-2638-8240-AAD7-5F7B9996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" t="13278" r="449" b="13594"/>
          <a:stretch>
            <a:fillRect/>
          </a:stretch>
        </p:blipFill>
        <p:spPr bwMode="auto">
          <a:xfrm>
            <a:off x="1098550" y="1768475"/>
            <a:ext cx="6883400" cy="38100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7B4F51C6-36C6-ED45-B523-B9BC1C923C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Segments in Linux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020B665E-40E7-6B4A-9691-461A0ACCA3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__KERNEL_CS</a:t>
            </a:r>
          </a:p>
          <a:p>
            <a:r>
              <a:rPr lang="en-US" altLang="zh-CN"/>
              <a:t>__KERNEL_DS</a:t>
            </a:r>
          </a:p>
          <a:p>
            <a:r>
              <a:rPr lang="en-US" altLang="zh-CN"/>
              <a:t>__USER_CS    (shared by all processes running in user mode)</a:t>
            </a:r>
          </a:p>
          <a:p>
            <a:r>
              <a:rPr lang="en-US" altLang="zh-CN"/>
              <a:t>__USER_DS    (shared by all processes running in user mode)</a:t>
            </a:r>
          </a:p>
          <a:p>
            <a:r>
              <a:rPr lang="en-US" altLang="zh-CN"/>
              <a:t>TSS (task state segment)</a:t>
            </a:r>
          </a:p>
          <a:p>
            <a:r>
              <a:rPr lang="en-US" altLang="zh-CN"/>
              <a:t>Default_LDT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>
            <a:extLst>
              <a:ext uri="{FF2B5EF4-FFF2-40B4-BE49-F238E27FC236}">
                <a16:creationId xmlns:a16="http://schemas.microsoft.com/office/drawing/2014/main" id="{2D397579-356E-7740-94FD-044A1E2CEBD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End of Chapter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>
            <a:extLst>
              <a:ext uri="{FF2B5EF4-FFF2-40B4-BE49-F238E27FC236}">
                <a16:creationId xmlns:a16="http://schemas.microsoft.com/office/drawing/2014/main" id="{42C73C14-6F4A-9B4F-A4CB-30AFA500FE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2D6E58BE-DB9A-9D46-8859-E0C726FC39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8" name="图片 1">
            <a:extLst>
              <a:ext uri="{FF2B5EF4-FFF2-40B4-BE49-F238E27FC236}">
                <a16:creationId xmlns:a16="http://schemas.microsoft.com/office/drawing/2014/main" id="{82EBE025-7610-9C4C-896F-D756FB232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81000"/>
            <a:ext cx="8126413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>
            <a:extLst>
              <a:ext uri="{FF2B5EF4-FFF2-40B4-BE49-F238E27FC236}">
                <a16:creationId xmlns:a16="http://schemas.microsoft.com/office/drawing/2014/main" id="{CBC14DCC-8AE4-EF49-847F-70056EF517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Patent Sold to IBM in 1956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80B4D97-ECA7-6642-9981-137DC0B5EE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55577848-EE71-D944-A12B-4B219C4F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1550988"/>
            <a:ext cx="5776913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1000" b="1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An Wang sells his patent for ferrite core memory to IBM for $500,000. One of the most important inventions in computer history, ferrite core memory was widely used in digital computers from the mid-1950s until the mid-1970s. The U.S. Patent Office awarded Wang the patent for what he called a pulse transfer controlling device in 1949. Jay Forrester at MIT is considered the inventor of core memory.</a:t>
            </a:r>
          </a:p>
        </p:txBody>
      </p:sp>
      <p:pic>
        <p:nvPicPr>
          <p:cNvPr id="17413" name="Picture 5" descr="04March_1">
            <a:hlinkClick r:id="rId2"/>
            <a:extLst>
              <a:ext uri="{FF2B5EF4-FFF2-40B4-BE49-F238E27FC236}">
                <a16:creationId xmlns:a16="http://schemas.microsoft.com/office/drawing/2014/main" id="{4443868B-F797-3949-93E6-D03301E0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749425"/>
            <a:ext cx="199707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>
            <a:extLst>
              <a:ext uri="{FF2B5EF4-FFF2-40B4-BE49-F238E27FC236}">
                <a16:creationId xmlns:a16="http://schemas.microsoft.com/office/drawing/2014/main" id="{DECAAEC1-2C08-0C44-BE00-E33EE606C5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Semiconductor ROM/RAM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56BD2E7-99C0-0045-883E-84D3776448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0DD7EEDC-9117-2646-B551-1F59B33F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485900"/>
            <a:ext cx="23812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>
            <a:extLst>
              <a:ext uri="{FF2B5EF4-FFF2-40B4-BE49-F238E27FC236}">
                <a16:creationId xmlns:a16="http://schemas.microsoft.com/office/drawing/2014/main" id="{75D47665-03B6-AA4B-8F74-9A0926C05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1409700"/>
            <a:ext cx="20955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6">
            <a:extLst>
              <a:ext uri="{FF2B5EF4-FFF2-40B4-BE49-F238E27FC236}">
                <a16:creationId xmlns:a16="http://schemas.microsoft.com/office/drawing/2014/main" id="{626BFFAA-DE02-F349-8C63-28395CC90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0" y="4833938"/>
            <a:ext cx="145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DRAM chips</a:t>
            </a:r>
          </a:p>
        </p:txBody>
      </p:sp>
      <p:pic>
        <p:nvPicPr>
          <p:cNvPr id="18439" name="Picture 7">
            <a:extLst>
              <a:ext uri="{FF2B5EF4-FFF2-40B4-BE49-F238E27FC236}">
                <a16:creationId xmlns:a16="http://schemas.microsoft.com/office/drawing/2014/main" id="{E72B7F0B-EA84-B341-9E86-7F44C9717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3459163"/>
            <a:ext cx="20955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 Box 8">
            <a:extLst>
              <a:ext uri="{FF2B5EF4-FFF2-40B4-BE49-F238E27FC236}">
                <a16:creationId xmlns:a16="http://schemas.microsoft.com/office/drawing/2014/main" id="{859CBF0A-3984-8346-92F8-0A0CDCFF1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9075" y="2843213"/>
            <a:ext cx="1504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EPROM chip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3AFBCF4B-DA1D-1046-85BC-56085852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5065713"/>
            <a:ext cx="24844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2" charset="2"/>
              <a:buChar char="n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2" charset="2"/>
              <a:buChar char="l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itchFamily="2" charset="2"/>
              <a:buChar char="4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/>
              <a:t>Internal of a USB drive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w-java">
  <a:themeElements>
    <a:clrScheme name="">
      <a:dk1>
        <a:srgbClr val="000000"/>
      </a:dk1>
      <a:lt1>
        <a:srgbClr val="FFFF99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FFFFCA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os-w-java">
      <a:majorFont>
        <a:latin typeface="Helvetica"/>
        <a:ea typeface="宋体"/>
        <a:cs typeface=""/>
      </a:majorFont>
      <a:minorFont>
        <a:latin typeface="Helvetica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  <a:ea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  <a:ea typeface="宋体" charset="0"/>
          </a:defRPr>
        </a:defPPr>
      </a:lstStyle>
    </a:lnDef>
  </a:objectDefaults>
  <a:extraClrSchemeLst>
    <a:extraClrScheme>
      <a:clrScheme name="os-w-java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w-java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w-java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30301</TotalTime>
  <Words>3144</Words>
  <Application>Microsoft Office PowerPoint</Application>
  <PresentationFormat>全屏显示(4:3)</PresentationFormat>
  <Paragraphs>432</Paragraphs>
  <Slides>69</Slides>
  <Notes>59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0" baseType="lpstr">
      <vt:lpstr>Arial Unicode MS</vt:lpstr>
      <vt:lpstr>Monotype Sorts</vt:lpstr>
      <vt:lpstr>宋体</vt:lpstr>
      <vt:lpstr>Arial</vt:lpstr>
      <vt:lpstr>Helvetica</vt:lpstr>
      <vt:lpstr>Symbol</vt:lpstr>
      <vt:lpstr>Times New Roman</vt:lpstr>
      <vt:lpstr>Webdings</vt:lpstr>
      <vt:lpstr>Wingdings</vt:lpstr>
      <vt:lpstr>os-w-java</vt:lpstr>
      <vt:lpstr>Document</vt:lpstr>
      <vt:lpstr>Chapter 8:  Main Memory</vt:lpstr>
      <vt:lpstr>Chapter 8:  Memory Management</vt:lpstr>
      <vt:lpstr>Objectives</vt:lpstr>
      <vt:lpstr>Background</vt:lpstr>
      <vt:lpstr>PowerPoint 演示文稿</vt:lpstr>
      <vt:lpstr>PowerPoint 演示文稿</vt:lpstr>
      <vt:lpstr>PowerPoint 演示文稿</vt:lpstr>
      <vt:lpstr>Patent Sold to IBM in 1956</vt:lpstr>
      <vt:lpstr>Semiconductor ROM/RAM</vt:lpstr>
      <vt:lpstr>Memory Hierarchy</vt:lpstr>
      <vt:lpstr>“Memory Wall”</vt:lpstr>
      <vt:lpstr>Emerging NVM Technologies</vt:lpstr>
      <vt:lpstr>Processing-in-Memory</vt:lpstr>
      <vt:lpstr>Base and Limit Registers</vt:lpstr>
      <vt:lpstr>Addresses Given in Different Ways</vt:lpstr>
      <vt:lpstr>Multistep Processing of a User Program </vt:lpstr>
      <vt:lpstr>Binding of Instructions and Data to Memory</vt:lpstr>
      <vt:lpstr>Logical vs. Physical Address Space</vt:lpstr>
      <vt:lpstr>Memory-Management Unit (MMU)</vt:lpstr>
      <vt:lpstr>Dynamic relocation using a relocation register</vt:lpstr>
      <vt:lpstr>Dynamic Loading</vt:lpstr>
      <vt:lpstr>Dynamic Linking</vt:lpstr>
      <vt:lpstr>Contiguous Allocation</vt:lpstr>
      <vt:lpstr>HW support for relocation and limit registers</vt:lpstr>
      <vt:lpstr>Contiguous Allocation (Cont.)</vt:lpstr>
      <vt:lpstr>Dynamic Storage-Allocation Problem</vt:lpstr>
      <vt:lpstr>Fragmentation</vt:lpstr>
      <vt:lpstr>Paging</vt:lpstr>
      <vt:lpstr>Address Translation Scheme</vt:lpstr>
      <vt:lpstr>Paging Hardware</vt:lpstr>
      <vt:lpstr>Paging Model of Logical and Physical Memory</vt:lpstr>
      <vt:lpstr>Paging Example</vt:lpstr>
      <vt:lpstr>Free Frames</vt:lpstr>
      <vt:lpstr>Hardware Implementation of Page Table</vt:lpstr>
      <vt:lpstr>TLB</vt:lpstr>
      <vt:lpstr>Paging Hardware With TLB</vt:lpstr>
      <vt:lpstr>Effective Access Time</vt:lpstr>
      <vt:lpstr>Memory Protection in Paged Scheme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Swapping</vt:lpstr>
      <vt:lpstr>Schematic View of Swapping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Example of Segmentation</vt:lpstr>
      <vt:lpstr>Example: The Intel Pentium</vt:lpstr>
      <vt:lpstr>Logical to Physical Address Translation in Pentium</vt:lpstr>
      <vt:lpstr>Linear Address</vt:lpstr>
      <vt:lpstr>Intel Pentium Segmentation</vt:lpstr>
      <vt:lpstr>Pentium Paging Architecture</vt:lpstr>
      <vt:lpstr>Linear Address in Linux</vt:lpstr>
      <vt:lpstr>Three-level Paging in Linux</vt:lpstr>
      <vt:lpstr>Segments in Linux</vt:lpstr>
      <vt:lpstr>End of Chapter 8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1.01</dc:title>
  <dc:creator>Lucent End User</dc:creator>
  <cp:lastModifiedBy>LidanShou</cp:lastModifiedBy>
  <cp:revision>368</cp:revision>
  <dcterms:created xsi:type="dcterms:W3CDTF">2004-10-07T18:29:30Z</dcterms:created>
  <dcterms:modified xsi:type="dcterms:W3CDTF">2023-11-16T00:58:01Z</dcterms:modified>
</cp:coreProperties>
</file>